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117"/>
  </p:notesMasterIdLst>
  <p:handoutMasterIdLst>
    <p:handoutMasterId r:id="rId118"/>
  </p:handoutMasterIdLst>
  <p:sldIdLst>
    <p:sldId id="465" r:id="rId2"/>
    <p:sldId id="464" r:id="rId3"/>
    <p:sldId id="466" r:id="rId4"/>
    <p:sldId id="467" r:id="rId5"/>
    <p:sldId id="468" r:id="rId6"/>
    <p:sldId id="469" r:id="rId7"/>
    <p:sldId id="416" r:id="rId8"/>
    <p:sldId id="417" r:id="rId9"/>
    <p:sldId id="419" r:id="rId10"/>
    <p:sldId id="420" r:id="rId11"/>
    <p:sldId id="421" r:id="rId12"/>
    <p:sldId id="458" r:id="rId13"/>
    <p:sldId id="459" r:id="rId14"/>
    <p:sldId id="460" r:id="rId15"/>
    <p:sldId id="461" r:id="rId16"/>
    <p:sldId id="422" r:id="rId17"/>
    <p:sldId id="423" r:id="rId18"/>
    <p:sldId id="424" r:id="rId19"/>
    <p:sldId id="425" r:id="rId20"/>
    <p:sldId id="426" r:id="rId21"/>
    <p:sldId id="427" r:id="rId22"/>
    <p:sldId id="453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50" r:id="rId31"/>
    <p:sldId id="462" r:id="rId32"/>
    <p:sldId id="435" r:id="rId33"/>
    <p:sldId id="454" r:id="rId34"/>
    <p:sldId id="457" r:id="rId35"/>
    <p:sldId id="437" r:id="rId36"/>
    <p:sldId id="438" r:id="rId37"/>
    <p:sldId id="439" r:id="rId38"/>
    <p:sldId id="440" r:id="rId39"/>
    <p:sldId id="456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506" r:id="rId77"/>
    <p:sldId id="507" r:id="rId78"/>
    <p:sldId id="508" r:id="rId79"/>
    <p:sldId id="509" r:id="rId80"/>
    <p:sldId id="510" r:id="rId81"/>
    <p:sldId id="511" r:id="rId82"/>
    <p:sldId id="512" r:id="rId83"/>
    <p:sldId id="513" r:id="rId84"/>
    <p:sldId id="514" r:id="rId85"/>
    <p:sldId id="515" r:id="rId86"/>
    <p:sldId id="516" r:id="rId87"/>
    <p:sldId id="517" r:id="rId88"/>
    <p:sldId id="518" r:id="rId89"/>
    <p:sldId id="519" r:id="rId90"/>
    <p:sldId id="520" r:id="rId91"/>
    <p:sldId id="521" r:id="rId92"/>
    <p:sldId id="522" r:id="rId93"/>
    <p:sldId id="523" r:id="rId94"/>
    <p:sldId id="524" r:id="rId95"/>
    <p:sldId id="525" r:id="rId96"/>
    <p:sldId id="526" r:id="rId97"/>
    <p:sldId id="527" r:id="rId98"/>
    <p:sldId id="528" r:id="rId99"/>
    <p:sldId id="529" r:id="rId100"/>
    <p:sldId id="530" r:id="rId101"/>
    <p:sldId id="531" r:id="rId102"/>
    <p:sldId id="532" r:id="rId103"/>
    <p:sldId id="533" r:id="rId104"/>
    <p:sldId id="534" r:id="rId105"/>
    <p:sldId id="535" r:id="rId106"/>
    <p:sldId id="536" r:id="rId107"/>
    <p:sldId id="537" r:id="rId108"/>
    <p:sldId id="538" r:id="rId109"/>
    <p:sldId id="539" r:id="rId110"/>
    <p:sldId id="540" r:id="rId111"/>
    <p:sldId id="541" r:id="rId112"/>
    <p:sldId id="542" r:id="rId113"/>
    <p:sldId id="543" r:id="rId114"/>
    <p:sldId id="544" r:id="rId115"/>
    <p:sldId id="545" r:id="rId11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13" autoAdjust="0"/>
    <p:restoredTop sz="87041" autoAdjust="0"/>
  </p:normalViewPr>
  <p:slideViewPr>
    <p:cSldViewPr>
      <p:cViewPr varScale="1">
        <p:scale>
          <a:sx n="148" d="100"/>
          <a:sy n="148" d="100"/>
        </p:scale>
        <p:origin x="200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24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handoutMaster" Target="handoutMasters/handout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4.emf"/><Relationship Id="rId3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47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call'd</a:t>
            </a:r>
            <a:r>
              <a:rPr lang="en-US" dirty="0" smtClean="0"/>
              <a:t>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86323-23FC-C745-A59E-E7A0F69F23C3}" type="slidenum">
              <a:rPr lang="en-US"/>
              <a:pPr/>
              <a:t>19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9BB694-CB85-1C42-BB21-6EC89F24E5E0}" type="slidenum">
              <a:rPr lang="en-US"/>
              <a:pPr/>
              <a:t>20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6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4F83C-53AC-F24F-80E2-C55109AFC467}" type="slidenum">
              <a:rPr lang="en-US"/>
              <a:pPr/>
              <a:t>21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3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23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4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1B9DA1-D091-A64A-A0FC-8E8CCCAFB71C}" type="slidenum">
              <a:rPr lang="en-US"/>
              <a:pPr/>
              <a:t>27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0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32076-AB54-DD42-AB81-EE05460AD3D3}" type="slidenum">
              <a:rPr lang="en-US"/>
              <a:pPr/>
              <a:t>32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Good description for President Trump.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33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346639-C8C4-9A48-A995-2E425D4B1E5C}" type="slidenum">
              <a:rPr lang="en-US"/>
              <a:pPr/>
              <a:t>34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88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945E12-28F4-EC45-9FE6-6861EFD09E6C}" type="slidenum">
              <a:rPr lang="en-US"/>
              <a:pPr/>
              <a:t>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707" y="4463296"/>
            <a:ext cx="5019887" cy="42283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5" tIns="45718" rIns="91435" bIns="45718"/>
          <a:lstStyle/>
          <a:p>
            <a:pPr eaLnBrk="1" hangingPunct="1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2036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D6FAE-BAB2-4B44-B9CF-68A8BE4C6FBA}" type="slidenum">
              <a:rPr lang="en-US"/>
              <a:pPr/>
              <a:t>35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2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F872B-19D4-8F46-BECB-09C895BA15F0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D052C-C7F7-BA4E-98C4-68051FCD392D}" type="slidenum">
              <a:rPr lang="en-US"/>
              <a:pPr/>
              <a:t>37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61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40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4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minuet</a:t>
            </a:r>
            <a:r>
              <a:rPr lang="en-US" sz="1200" b="0" baseline="0" dirty="0" smtClean="0"/>
              <a:t> = 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a slow, stately ballroom 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9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57E1AA-3B5C-7144-BCE2-DB2BE2D704A0}" type="slidenum">
              <a:rPr lang="en-US"/>
              <a:pPr/>
              <a:t>42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223D22-0F96-2447-8062-54A2324D8AD1}" type="slidenum">
              <a:rPr lang="en-US"/>
              <a:pPr/>
              <a:t>43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47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AF750-AC54-8649-86DE-2549480B55BA}" type="slidenum">
              <a:rPr lang="en-US"/>
              <a:pPr/>
              <a:t>44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69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4D5933-64A4-6347-B6F5-7474C2DA1EC7}" type="slidenum">
              <a:rPr lang="en-US"/>
              <a:pPr/>
              <a:t>45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6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B5D5E7-7ECC-C547-B760-70A49FF3CCB1}" type="slidenum">
              <a:rPr lang="en-US"/>
              <a:pPr/>
              <a:t>46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ssh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nlpgrid.seas.upenn.edu</a:t>
            </a:r>
            <a:endParaRPr kumimoji="1" lang="en-US" sz="1200" kern="1200" dirty="0" smtClean="0"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qlogin</a:t>
            </a:r>
            <a:endParaRPr kumimoji="1" lang="en-US" sz="1200" kern="1200" dirty="0" smtClean="0"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cd</a:t>
            </a:r>
            <a:r>
              <a:rPr kumimoji="1" lang="en-US" sz="1200" kern="1200" baseline="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/</a:t>
            </a: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nlp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/data/corpora/LDC/LDC2003T05/</a:t>
            </a: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nyt</a:t>
            </a:r>
            <a:endParaRPr kumimoji="1" lang="en-US" sz="1200" kern="1200" dirty="0" smtClean="0"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 err="1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zcat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 * | grep " such as " |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43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47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0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C90346-8C42-B949-9ED1-59E585D457E3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9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76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6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1DC5F2-6B6E-FD48-8039-2DB790B32523}" type="slidenum">
              <a:rPr lang="en-US"/>
              <a:pPr/>
              <a:t>51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59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52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85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53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5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1A37D4-2F67-9A41-B61D-68722A521FD4}" type="slidenum">
              <a:rPr lang="en-US"/>
              <a:pPr/>
              <a:t>54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60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51B35A-A25C-A94E-9FD5-654338FF1842}" type="slidenum">
              <a:rPr lang="en-US"/>
              <a:pPr/>
              <a:t>55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44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CDB1FB-B553-8842-96AB-B949BC658A96}" type="slidenum">
              <a:rPr lang="en-US"/>
              <a:pPr/>
              <a:t>56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8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B2B866-E83E-5A43-8CC5-7901D97D29F5}" type="slidenum">
              <a:rPr lang="en-US"/>
              <a:pPr/>
              <a:t>57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3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8F4263-5B2E-CA40-9150-52BFC1C4104E}" type="slidenum">
              <a:rPr lang="en-US"/>
              <a:pPr/>
              <a:t>58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3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ABB749-D528-AD4D-9574-3C4930FCBF69}" type="slidenum">
              <a:rPr lang="en-US"/>
              <a:pPr/>
              <a:t>59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3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85F8AA-3268-C048-AE98-290B11BD1BCF}" type="slidenum">
              <a:rPr lang="en-US"/>
              <a:pPr/>
              <a:t>60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39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DA7D60-81B6-1445-80B8-DE5A6AFB51DE}" type="slidenum">
              <a:rPr lang="en-US"/>
              <a:pPr/>
              <a:t>61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64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4F729A-4249-1742-AADD-33BB3B70F773}" type="slidenum">
              <a:rPr lang="en-US"/>
              <a:pPr/>
              <a:t>62</a:t>
            </a:fld>
            <a:endParaRPr lang="en-US"/>
          </a:p>
        </p:txBody>
      </p:sp>
      <p:sp>
        <p:nvSpPr>
          <p:cNvPr id="1259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20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859A4C-9875-4B42-BF3D-1C5A14F9F2BD}" type="slidenum">
              <a:rPr lang="en-US"/>
              <a:pPr/>
              <a:t>63</a:t>
            </a:fld>
            <a:endParaRPr lang="en-US"/>
          </a:p>
        </p:txBody>
      </p:sp>
      <p:sp>
        <p:nvSpPr>
          <p:cNvPr id="12800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00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E7A258-057A-1F47-A835-7E9E58AEF94B}" type="slidenum">
              <a:rPr lang="en-US"/>
              <a:pPr/>
              <a:t>64</a:t>
            </a:fld>
            <a:endParaRPr lang="en-US"/>
          </a:p>
        </p:txBody>
      </p:sp>
      <p:sp>
        <p:nvSpPr>
          <p:cNvPr id="13005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109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66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1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67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6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E9F685-F098-8E4C-B6D8-D94BDE4D6D6B}" type="slidenum">
              <a:rPr lang="en-US"/>
              <a:pPr/>
              <a:t>8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4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30983-8456-3646-A731-6FFF29DE70A4}" type="slidenum">
              <a:rPr lang="en-US"/>
              <a:pPr/>
              <a:t>68</a:t>
            </a:fld>
            <a:endParaRPr 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54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AC387-3E46-1143-BAAD-D9B1D56CD6CB}" type="slidenum">
              <a:rPr lang="en-US"/>
              <a:pPr/>
              <a:t>70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52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C2B776-986B-2545-8075-7FDAA4407823}" type="slidenum">
              <a:rPr lang="en-US"/>
              <a:pPr/>
              <a:t>71</a:t>
            </a:fld>
            <a:endParaRPr lang="en-US"/>
          </a:p>
        </p:txBody>
      </p:sp>
      <p:sp>
        <p:nvSpPr>
          <p:cNvPr id="1361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98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73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92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9A74BD-9984-AD46-A37E-56B3C0F9FC15}" type="slidenum">
              <a:rPr lang="en-US"/>
              <a:pPr/>
              <a:t>74</a:t>
            </a:fld>
            <a:endParaRPr 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072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73864A-ADC2-1B43-A5CC-41DA2E2D0DBB}" type="slidenum">
              <a:rPr lang="en-US"/>
              <a:pPr/>
              <a:t>75</a:t>
            </a:fld>
            <a:endParaRPr lang="en-US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14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76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34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77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375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D3ED4E-DB9F-744D-9849-EACE796ACD8F}" type="slidenum">
              <a:rPr lang="en-US"/>
              <a:pPr/>
              <a:t>78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991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E80086-1B83-2040-8086-B47A972B7777}" type="slidenum">
              <a:rPr lang="en-US"/>
              <a:pPr/>
              <a:t>79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52608-6990-6E43-AA5F-49A5045801F2}" type="slidenum">
              <a:rPr lang="en-US"/>
              <a:pPr/>
              <a:t>9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6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D5628-1D87-E04A-B86B-0EF3EEC2AD53}" type="slidenum">
              <a:rPr lang="en-US"/>
              <a:pPr/>
              <a:t>80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80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9AE968-BC95-3747-90B0-3E8B9B166255}" type="slidenum">
              <a:rPr lang="en-US"/>
              <a:pPr/>
              <a:t>81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66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976AF8-D263-4B45-97F7-441DF3B68CF6}" type="slidenum">
              <a:rPr lang="en-US"/>
              <a:pPr/>
              <a:t>83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863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38486-EADF-6047-899A-01D4ECB9C2CD}" type="slidenum">
              <a:rPr lang="en-US" sz="1200">
                <a:latin typeface="Calibri" charset="0"/>
              </a:rPr>
              <a:pPr eaLnBrk="1" hangingPunct="1"/>
              <a:t>84</a:t>
            </a:fld>
            <a:endParaRPr lang="en-US" sz="1200">
              <a:latin typeface="Calibri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69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86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80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87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69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38486-EADF-6047-899A-01D4ECB9C2CD}" type="slidenum">
              <a:rPr lang="en-US" sz="1200">
                <a:latin typeface="Calibri" charset="0"/>
              </a:rPr>
              <a:pPr eaLnBrk="1" hangingPunct="1"/>
              <a:t>88</a:t>
            </a:fld>
            <a:endParaRPr lang="en-US" sz="1200">
              <a:latin typeface="Calibri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542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714BF-B725-3A42-9963-355062504B2E}" type="slidenum">
              <a:rPr lang="en-US"/>
              <a:pPr/>
              <a:t>89</a:t>
            </a:fld>
            <a:endParaRPr lang="en-US"/>
          </a:p>
        </p:txBody>
      </p:sp>
      <p:sp>
        <p:nvSpPr>
          <p:cNvPr id="111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84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7CB46A-BDA9-BF4B-8B31-B0B558F3313A}" type="slidenum">
              <a:rPr lang="en-US"/>
              <a:pPr/>
              <a:t>90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4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281DC2A-315A-1A4F-89A0-2FADEFC62277}" type="slidenum">
              <a:rPr lang="en-US" sz="1200">
                <a:latin typeface="Calibri" charset="0"/>
              </a:rPr>
              <a:pPr eaLnBrk="1" hangingPunct="1"/>
              <a:t>91</a:t>
            </a:fld>
            <a:endParaRPr lang="en-US" sz="1200">
              <a:latin typeface="Calibri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37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10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Should San Francisco be considered 1 or 2 words?</a:t>
            </a:r>
          </a:p>
          <a:p>
            <a:r>
              <a:rPr lang="en-US" smtClean="0"/>
              <a:t>'the</a:t>
            </a:r>
            <a:r>
              <a:rPr lang="en-US" dirty="0" smtClean="0"/>
              <a:t>’</a:t>
            </a:r>
            <a:r>
              <a:rPr lang="en-US" baseline="0" dirty="0" smtClean="0"/>
              <a:t> is repeated twice</a:t>
            </a:r>
          </a:p>
          <a:p>
            <a:r>
              <a:rPr lang="en-US" baseline="0" dirty="0" smtClean="0"/>
              <a:t>So is ’and’</a:t>
            </a:r>
            <a:endParaRPr lang="en-US" dirty="0" smtClean="0"/>
          </a:p>
          <a:p>
            <a:r>
              <a:rPr lang="en-US" dirty="0" smtClean="0"/>
              <a:t>Should they and their be </a:t>
            </a:r>
            <a:r>
              <a:rPr lang="en-US" dirty="0" err="1" smtClean="0"/>
              <a:t>collaposed</a:t>
            </a:r>
            <a:r>
              <a:rPr lang="en-US" baseline="0" dirty="0" smtClean="0"/>
              <a:t> to the same lemma?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80DD158-683E-CA43-8AEA-0C7A6F3C7159}" type="slidenum">
              <a:rPr lang="en-US" sz="1200">
                <a:latin typeface="Calibri" charset="0"/>
              </a:rPr>
              <a:pPr eaLnBrk="1" hangingPunct="1"/>
              <a:t>92</a:t>
            </a:fld>
            <a:endParaRPr lang="en-US" sz="1200">
              <a:latin typeface="Calibri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634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C26481-6374-7A4A-85A2-FE0A76AD0611}" type="slidenum">
              <a:rPr lang="en-US" sz="1200">
                <a:latin typeface="Calibri" charset="0"/>
              </a:rPr>
              <a:pPr eaLnBrk="1" hangingPunct="1"/>
              <a:t>93</a:t>
            </a:fld>
            <a:endParaRPr lang="en-US" sz="1200">
              <a:latin typeface="Calibri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8525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8DC6ED-55DD-354E-B142-4C651FCA36AE}" type="slidenum">
              <a:rPr lang="en-US" sz="1200">
                <a:latin typeface="Calibri" charset="0"/>
              </a:rPr>
              <a:pPr eaLnBrk="1" hangingPunct="1"/>
              <a:t>94</a:t>
            </a:fld>
            <a:endParaRPr lang="en-US" sz="1200"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C(want to) went from 608 to 238, 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P(</a:t>
            </a:r>
            <a:r>
              <a:rPr lang="en-US" sz="2400" dirty="0" err="1" smtClean="0">
                <a:latin typeface="Calibri" charset="0"/>
              </a:rPr>
              <a:t>to|want</a:t>
            </a:r>
            <a:r>
              <a:rPr lang="en-US" sz="2400" dirty="0" smtClean="0">
                <a:latin typeface="Calibri" charset="0"/>
              </a:rPr>
              <a:t>) from .66 to .26!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Discount d= c*/c</a:t>
            </a:r>
          </a:p>
          <a:p>
            <a:pPr lvl="1" eaLnBrk="1" hangingPunct="1"/>
            <a:r>
              <a:rPr lang="en-US" sz="2000" dirty="0" smtClean="0">
                <a:latin typeface="Calibri" charset="0"/>
              </a:rPr>
              <a:t>d for “</a:t>
            </a:r>
            <a:r>
              <a:rPr lang="en-US" sz="2000" dirty="0" err="1" smtClean="0">
                <a:latin typeface="Calibri" charset="0"/>
              </a:rPr>
              <a:t>chinese</a:t>
            </a:r>
            <a:r>
              <a:rPr lang="en-US" sz="2000" dirty="0" smtClean="0">
                <a:latin typeface="Calibri" charset="0"/>
              </a:rPr>
              <a:t> food” =.10!!!   A 10x reduction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325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FC8D75-8A9A-0B40-A7CB-F4679CC4E3D2}" type="slidenum">
              <a:rPr lang="en-US"/>
              <a:pPr/>
              <a:t>95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5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96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956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97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85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84E14E-C2B8-AF4C-A6BB-263B528C3713}" type="slidenum">
              <a:rPr lang="en-US" sz="1200">
                <a:latin typeface="Calibri" charset="0"/>
              </a:rPr>
              <a:pPr eaLnBrk="1" hangingPunct="1"/>
              <a:t>98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40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890B0-808E-6E44-A4DD-EB79892851F2}" type="slidenum">
              <a:rPr lang="en-US"/>
              <a:pPr/>
              <a:t>99</a:t>
            </a:fld>
            <a:endParaRPr lang="en-US"/>
          </a:p>
        </p:txBody>
      </p:sp>
      <p:sp>
        <p:nvSpPr>
          <p:cNvPr id="1699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454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FF4099-E1E8-B44C-964A-D22AD92D9128}" type="slidenum">
              <a:rPr lang="en-US"/>
              <a:pPr/>
              <a:t>101</a:t>
            </a:fld>
            <a:endParaRPr lang="en-US"/>
          </a:p>
        </p:txBody>
      </p:sp>
      <p:sp>
        <p:nvSpPr>
          <p:cNvPr id="146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866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102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1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11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677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A3172-9801-5A43-AD54-7F928A431C2A}" type="slidenum">
              <a:rPr lang="en-US" sz="1200">
                <a:latin typeface="Calibri" charset="0"/>
              </a:rPr>
              <a:pPr eaLnBrk="1" hangingPunct="1"/>
              <a:t>105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665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14ED-9F17-3C4B-92FE-F8C6D73CA7E0}" type="slidenum">
              <a:rPr lang="en-US"/>
              <a:pPr/>
              <a:t>106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505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73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0A1DCE-B25E-2745-BCC8-DC7B156002CC}" type="slidenum">
              <a:rPr lang="en-US" sz="1200">
                <a:latin typeface="Calibri" charset="0"/>
              </a:rPr>
              <a:pPr eaLnBrk="1" hangingPunct="1"/>
              <a:t>108</a:t>
            </a:fld>
            <a:endParaRPr lang="en-US" sz="120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96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110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942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111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714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19D017-F901-9141-9593-12493BACCB70}" type="slidenum">
              <a:rPr lang="en-US" sz="1200">
                <a:latin typeface="Calibri" charset="0"/>
              </a:rPr>
              <a:pPr eaLnBrk="1" hangingPunct="1"/>
              <a:t>112</a:t>
            </a:fld>
            <a:endParaRPr lang="en-US" sz="1200"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94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5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</a:t>
            </a:r>
            <a:r>
              <a:rPr lang="en-US" dirty="0" smtClean="0"/>
              <a:t> =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translate characters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9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3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5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5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7.emf"/><Relationship Id="rId8" Type="http://schemas.openxmlformats.org/officeDocument/2006/relationships/image" Target="../media/image8.jp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12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16.png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eech.sri.com/projects/srilm/" TargetMode="External"/><Relationship Id="rId4" Type="http://schemas.openxmlformats.org/officeDocument/2006/relationships/hyperlink" Target="https://kheafield.com/code/kenl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googleresearch.blogspot.com/2006/08/all-our-n-gram-are-belong-to-you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rams.googlelabs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3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png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438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Calibri (Headings)"/>
                <a:ea typeface="ＭＳ Ｐゴシック" charset="0"/>
                <a:cs typeface="Calibri (Headings)"/>
              </a:rPr>
              <a:t>Basic Text Processing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Regular Expressions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847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14450"/>
            <a:ext cx="8534400" cy="35433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they lay back on the San Francisco grass and looked at the stars and </a:t>
            </a:r>
            <a:r>
              <a:rPr lang="en-US" sz="2200" dirty="0" smtClean="0">
                <a:solidFill>
                  <a:srgbClr val="FF0000"/>
                </a:solidFill>
              </a:rPr>
              <a:t>their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Type</a:t>
            </a:r>
            <a:r>
              <a:rPr lang="en-US" dirty="0" smtClean="0">
                <a:solidFill>
                  <a:srgbClr val="000000"/>
                </a:solidFill>
              </a:rPr>
              <a:t>: an element of the vocabulary.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Token</a:t>
            </a:r>
            <a:r>
              <a:rPr lang="en-US" dirty="0" smtClean="0">
                <a:solidFill>
                  <a:srgbClr val="000000"/>
                </a:solidFill>
              </a:rPr>
              <a:t>: an instance of that type in running text.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/>
              <a:t>How many?</a:t>
            </a:r>
          </a:p>
          <a:p>
            <a:pPr lvl="1"/>
            <a:r>
              <a:rPr lang="en-US" dirty="0" smtClean="0"/>
              <a:t>15 </a:t>
            </a:r>
            <a:r>
              <a:rPr lang="en-US" dirty="0"/>
              <a:t>tokens (or 14)</a:t>
            </a:r>
          </a:p>
          <a:p>
            <a:pPr lvl="1"/>
            <a:r>
              <a:rPr lang="en-US" dirty="0"/>
              <a:t>13 types (or 12) (or 11?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52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to set the lambdas?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76350"/>
            <a:ext cx="8763000" cy="37338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Use a </a:t>
            </a:r>
            <a:r>
              <a:rPr lang="en-US" b="1" dirty="0">
                <a:latin typeface="Calibri" charset="0"/>
              </a:rPr>
              <a:t>held-out</a:t>
            </a:r>
            <a:r>
              <a:rPr lang="en-US" dirty="0">
                <a:latin typeface="Calibri" charset="0"/>
              </a:rPr>
              <a:t> corpus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Choose </a:t>
            </a:r>
            <a:r>
              <a:rPr lang="en-US" dirty="0" err="1" smtClean="0">
                <a:latin typeface="Calibri" charset="0"/>
              </a:rPr>
              <a:t>λs</a:t>
            </a:r>
            <a:r>
              <a:rPr lang="en-US" dirty="0" smtClean="0">
                <a:latin typeface="Calibri" charset="0"/>
              </a:rPr>
              <a:t> to maximize </a:t>
            </a:r>
            <a:r>
              <a:rPr lang="en-US" dirty="0">
                <a:latin typeface="Calibri" charset="0"/>
              </a:rPr>
              <a:t>the probability of </a:t>
            </a:r>
            <a:r>
              <a:rPr lang="en-US" dirty="0" smtClean="0">
                <a:latin typeface="Calibri" charset="0"/>
              </a:rPr>
              <a:t>held</a:t>
            </a:r>
            <a:r>
              <a:rPr lang="en-US" dirty="0">
                <a:latin typeface="Calibri" charset="0"/>
              </a:rPr>
              <a:t>-out </a:t>
            </a:r>
            <a:r>
              <a:rPr lang="en-US" dirty="0" smtClean="0">
                <a:latin typeface="Calibri" charset="0"/>
              </a:rPr>
              <a:t>data:</a:t>
            </a:r>
            <a:endParaRPr lang="en-US" dirty="0">
              <a:latin typeface="Calibri" charset="0"/>
            </a:endParaRPr>
          </a:p>
          <a:p>
            <a:pPr lvl="1" eaLnBrk="1" hangingPunct="1"/>
            <a:r>
              <a:rPr lang="en-US" sz="2400" dirty="0" smtClean="0">
                <a:latin typeface="Calibri" charset="0"/>
              </a:rPr>
              <a:t>Fix the </a:t>
            </a:r>
            <a:r>
              <a:rPr lang="en-US" sz="2400" dirty="0">
                <a:latin typeface="Calibri" charset="0"/>
              </a:rPr>
              <a:t>N-gram </a:t>
            </a:r>
            <a:r>
              <a:rPr lang="en-US" sz="2400" dirty="0" smtClean="0">
                <a:latin typeface="Calibri" charset="0"/>
              </a:rPr>
              <a:t>probabilities (on the training data)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Then search for </a:t>
            </a:r>
            <a:r>
              <a:rPr lang="en-US" sz="2400" dirty="0" err="1" smtClean="0">
                <a:latin typeface="Calibri" charset="0"/>
              </a:rPr>
              <a:t>λs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that give largest probability to held-out set:</a:t>
            </a:r>
          </a:p>
          <a:p>
            <a:pPr lvl="1" eaLnBrk="1" hangingPunct="1"/>
            <a:endParaRPr lang="en-US" sz="2400" dirty="0">
              <a:latin typeface="Calibri" charset="0"/>
            </a:endParaRPr>
          </a:p>
        </p:txBody>
      </p:sp>
      <p:sp>
        <p:nvSpPr>
          <p:cNvPr id="4" name="Round Single Corner Rectangle 3"/>
          <p:cNvSpPr/>
          <p:nvPr/>
        </p:nvSpPr>
        <p:spPr>
          <a:xfrm>
            <a:off x="533400" y="1733550"/>
            <a:ext cx="3505200" cy="762000"/>
          </a:xfrm>
          <a:prstGeom prst="round1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5" name="Round Single Corner Rectangle 4"/>
          <p:cNvSpPr/>
          <p:nvPr/>
        </p:nvSpPr>
        <p:spPr>
          <a:xfrm>
            <a:off x="4267200" y="1733550"/>
            <a:ext cx="1325217" cy="762000"/>
          </a:xfrm>
          <a:prstGeom prst="round1Rect">
            <a:avLst>
              <a:gd name="adj" fmla="val 0"/>
            </a:avLst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Held-Out Data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5791200" y="1733550"/>
            <a:ext cx="1482436" cy="762000"/>
          </a:xfrm>
          <a:prstGeom prst="round1Rect">
            <a:avLst>
              <a:gd name="adj" fmla="val 0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</a:t>
            </a:r>
          </a:p>
          <a:p>
            <a:pPr algn="ctr"/>
            <a:r>
              <a:rPr lang="en-US" sz="2400" dirty="0"/>
              <a:t>Data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219200" y="4171950"/>
          <a:ext cx="672306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Equation" r:id="rId3" imgW="3149600" imgH="368300" progId="Equation.3">
                  <p:embed/>
                </p:oleObj>
              </mc:Choice>
              <mc:Fallback>
                <p:oleObj name="Equation" r:id="rId3" imgW="3149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171950"/>
                        <a:ext cx="6723063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65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Unknown words: Open versus closed vocabulary tasks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If we know all the words in advanced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Vocabulary V is fixed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Closed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Often we don’t know this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b="1" dirty="0">
                <a:latin typeface="Calibri" charset="0"/>
              </a:rPr>
              <a:t>Out Of Vocabulary</a:t>
            </a:r>
            <a:r>
              <a:rPr lang="en-US" sz="1800" dirty="0">
                <a:latin typeface="Calibri" charset="0"/>
              </a:rPr>
              <a:t> = OOV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Open vocabulary task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Instead: create an unknown word token &lt;UNK&gt;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Training of &lt;UNK&gt; probabilities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Create a fixed lexicon L of size V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At text normalization phase, any training word not in L changed to  &lt;UNK&gt;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Now we train its probabilities like a normal 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At decoding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Calibri" charset="0"/>
              </a:rPr>
              <a:t>If text input: Use UNK probabilities for any word not in training</a:t>
            </a:r>
          </a:p>
        </p:txBody>
      </p:sp>
    </p:spTree>
    <p:extLst>
      <p:ext uri="{BB962C8B-B14F-4D97-AF65-F5344CB8AC3E}">
        <p14:creationId xmlns:p14="http://schemas.microsoft.com/office/powerpoint/2010/main" val="5648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Huge web-scale n-grams</a:t>
            </a:r>
            <a:endParaRPr lang="en-US" dirty="0"/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How to deal with, e.g., Google N-gram corpus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Pruning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Only store N-grams with count &gt; threshold.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Remove singletons of higher-order n-grams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Entropy-based pruning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Efficiency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Efficient data structures like tries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Bloom filters: approximate language models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Store words as indexes, not strings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Use Huffman coding to fit large numbers of words into two bytes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Quantize probabilities (4-8 bits instead of 8-byte float)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1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 for Web-scale N-grams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“Stupid </a:t>
            </a:r>
            <a:r>
              <a:rPr lang="en-US" sz="2800" dirty="0" err="1" smtClean="0"/>
              <a:t>backoff</a:t>
            </a:r>
            <a:r>
              <a:rPr lang="en-US" sz="2800" dirty="0" smtClean="0"/>
              <a:t>” (</a:t>
            </a:r>
            <a:r>
              <a:rPr lang="en-US" sz="2800" dirty="0" err="1" smtClean="0"/>
              <a:t>Brants</a:t>
            </a:r>
            <a:r>
              <a:rPr lang="en-US" sz="2800" dirty="0" smtClean="0"/>
              <a:t> </a:t>
            </a:r>
            <a:r>
              <a:rPr lang="en-US" sz="2800" i="1" dirty="0" smtClean="0"/>
              <a:t>et al</a:t>
            </a:r>
            <a:r>
              <a:rPr lang="en-US" sz="2800" dirty="0" smtClean="0"/>
              <a:t>. 2007)</a:t>
            </a:r>
          </a:p>
          <a:p>
            <a:r>
              <a:rPr lang="en-US" sz="2800" dirty="0" smtClean="0"/>
              <a:t>No discounting, just use relative frequencies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255713" y="2495550"/>
          <a:ext cx="586105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3" imgW="3175000" imgH="825500" progId="Equation.3">
                  <p:embed/>
                </p:oleObj>
              </mc:Choice>
              <mc:Fallback>
                <p:oleObj name="Equation" r:id="rId3" imgW="31750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5713" y="2495550"/>
                        <a:ext cx="5861050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35113" y="4171950"/>
          <a:ext cx="21066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Equation" r:id="rId5" imgW="1117600" imgH="393700" progId="Equation.3">
                  <p:embed/>
                </p:oleObj>
              </mc:Choice>
              <mc:Fallback>
                <p:oleObj name="Equation" r:id="rId5" imgW="111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5113" y="4171950"/>
                        <a:ext cx="2106612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89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Smoothing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Add-1 smoothing:</a:t>
            </a:r>
          </a:p>
          <a:p>
            <a:pPr lvl="1"/>
            <a:r>
              <a:rPr lang="en-US" sz="2400" dirty="0"/>
              <a:t>OK for text categorization, not for language modeling</a:t>
            </a:r>
          </a:p>
          <a:p>
            <a:r>
              <a:rPr lang="en-US" sz="2800" dirty="0" smtClean="0"/>
              <a:t>The most commonly used method:</a:t>
            </a:r>
          </a:p>
          <a:p>
            <a:pPr lvl="1"/>
            <a:r>
              <a:rPr lang="en-US" sz="2400" dirty="0" smtClean="0"/>
              <a:t>Extended Interpolated </a:t>
            </a:r>
            <a:r>
              <a:rPr lang="en-US" sz="2400" dirty="0" err="1" smtClean="0"/>
              <a:t>Kneser</a:t>
            </a:r>
            <a:r>
              <a:rPr lang="en-US" sz="2400" dirty="0" smtClean="0"/>
              <a:t>-Ney</a:t>
            </a:r>
          </a:p>
          <a:p>
            <a:r>
              <a:rPr lang="en-US" sz="2800" dirty="0" smtClean="0"/>
              <a:t>For very large N-grams like the Web:</a:t>
            </a:r>
          </a:p>
          <a:p>
            <a:pPr lvl="1"/>
            <a:r>
              <a:rPr lang="en-US" sz="2400" dirty="0" smtClean="0"/>
              <a:t>Stupid </a:t>
            </a:r>
            <a:r>
              <a:rPr lang="en-US" sz="2400" dirty="0" err="1" smtClean="0"/>
              <a:t>backoff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Advanced Language Modeling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7391400" cy="35052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Calibri"/>
              </a:rPr>
              <a:t>Discriminative </a:t>
            </a:r>
            <a:r>
              <a:rPr lang="en-US" dirty="0">
                <a:ea typeface="ＭＳ Ｐゴシック" charset="0"/>
                <a:cs typeface="Calibri"/>
              </a:rPr>
              <a:t>models</a:t>
            </a:r>
            <a:r>
              <a:rPr lang="en-US" dirty="0" smtClean="0">
                <a:ea typeface="ＭＳ Ｐゴシック" charset="0"/>
                <a:cs typeface="Calibri"/>
              </a:rPr>
              <a:t>:</a:t>
            </a:r>
          </a:p>
          <a:p>
            <a:pPr lvl="1"/>
            <a:r>
              <a:rPr lang="en-US" dirty="0" smtClean="0">
                <a:ea typeface="ＭＳ Ｐゴシック" charset="0"/>
                <a:cs typeface="Calibri"/>
              </a:rPr>
              <a:t> </a:t>
            </a:r>
            <a:r>
              <a:rPr lang="en-US" dirty="0">
                <a:ea typeface="ＭＳ Ｐゴシック" charset="0"/>
                <a:cs typeface="Calibri"/>
              </a:rPr>
              <a:t>choose n-gram weights to improve a task, not to fit the  training </a:t>
            </a:r>
            <a:r>
              <a:rPr lang="en-US" dirty="0" smtClean="0">
                <a:ea typeface="ＭＳ Ｐゴシック" charset="0"/>
                <a:cs typeface="Calibri"/>
              </a:rPr>
              <a:t>set</a:t>
            </a:r>
          </a:p>
          <a:p>
            <a:r>
              <a:rPr lang="en-US" dirty="0">
                <a:ea typeface="ＭＳ Ｐゴシック" charset="0"/>
                <a:cs typeface="Calibri"/>
              </a:rPr>
              <a:t>Parsing-based </a:t>
            </a:r>
            <a:r>
              <a:rPr lang="en-US" dirty="0" smtClean="0">
                <a:ea typeface="ＭＳ Ｐゴシック" charset="0"/>
                <a:cs typeface="Calibri"/>
              </a:rPr>
              <a:t>models</a:t>
            </a:r>
            <a:endParaRPr lang="en-US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Caching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Models</a:t>
            </a: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Recently used words are more likely to appear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marL="457200" lvl="1" indent="0" eaLnBrk="1" hangingPunct="1">
              <a:buNone/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These perform very poorly for speech recognition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(why?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</a:t>
            </a:r>
            <a:endParaRPr lang="en-US" sz="2400" dirty="0" smtClean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buNone/>
            </a:pPr>
            <a:endParaRPr lang="en-US" sz="18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88067" name="Object 2"/>
          <p:cNvGraphicFramePr>
            <a:graphicFrameLocks noChangeAspect="1"/>
          </p:cNvGraphicFramePr>
          <p:nvPr>
            <p:extLst/>
          </p:nvPr>
        </p:nvGraphicFramePr>
        <p:xfrm>
          <a:off x="1676400" y="3783169"/>
          <a:ext cx="5245100" cy="617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4" imgW="3670300" imgH="431800" progId="Equation.3">
                  <p:embed/>
                </p:oleObj>
              </mc:Choice>
              <mc:Fallback>
                <p:oleObj name="Equation" r:id="rId4" imgW="3670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83169"/>
                        <a:ext cx="5245100" cy="617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999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Interpolation, </a:t>
            </a: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Backoff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, and Web-Scale LMs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 dirty="0"/>
              <a:t/>
            </a:r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2423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819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400" dirty="0" smtClean="0">
                <a:latin typeface="Lucida Sans" charset="0"/>
                <a:ea typeface="ＭＳ Ｐゴシック" charset="0"/>
                <a:cs typeface="ＭＳ Ｐゴシック" charset="0"/>
              </a:rPr>
              <a:t>Language Modeling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114800" y="2876550"/>
            <a:ext cx="48768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Advanced: </a:t>
            </a:r>
          </a:p>
          <a:p>
            <a:pPr eaLnBrk="1" hangingPunct="1">
              <a:buFont typeface="Times" charset="0"/>
              <a:buNone/>
            </a:pPr>
            <a:r>
              <a:rPr lang="en-US" sz="3200" dirty="0" err="1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sz="3200" dirty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Ney Smoothing</a:t>
            </a:r>
          </a:p>
        </p:txBody>
      </p:sp>
    </p:spTree>
    <p:extLst>
      <p:ext uri="{BB962C8B-B14F-4D97-AF65-F5344CB8AC3E}">
        <p14:creationId xmlns:p14="http://schemas.microsoft.com/office/powerpoint/2010/main" val="2003117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Absolute discounting: just subtract a little from each count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00150"/>
            <a:ext cx="5334000" cy="380999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Suppose we wanted to subtract a little from a count of 4 to save probability mass for the zeros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How much to subtract ?</a:t>
            </a:r>
          </a:p>
          <a:p>
            <a:pPr>
              <a:lnSpc>
                <a:spcPct val="90000"/>
              </a:lnSpc>
            </a:pPr>
            <a:endParaRPr lang="en-US" sz="1200" dirty="0" smtClean="0"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Church </a:t>
            </a:r>
            <a:r>
              <a:rPr lang="en-US" dirty="0">
                <a:ea typeface="ＭＳ Ｐゴシック" charset="0"/>
                <a:cs typeface="Calibri"/>
              </a:rPr>
              <a:t>and Gale (1991</a:t>
            </a:r>
            <a:r>
              <a:rPr lang="en-US" dirty="0" smtClean="0">
                <a:ea typeface="ＭＳ Ｐゴシック" charset="0"/>
                <a:cs typeface="Calibri"/>
              </a:rPr>
              <a:t>)’s clever idea</a:t>
            </a:r>
            <a:endParaRPr lang="en-US" dirty="0"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Divide up 22 </a:t>
            </a:r>
            <a:r>
              <a:rPr lang="en-US" dirty="0">
                <a:ea typeface="ＭＳ Ｐゴシック" charset="0"/>
                <a:cs typeface="Calibri"/>
              </a:rPr>
              <a:t>million words of AP </a:t>
            </a:r>
            <a:r>
              <a:rPr lang="en-US" dirty="0" smtClean="0">
                <a:ea typeface="ＭＳ Ｐゴシック" charset="0"/>
                <a:cs typeface="Calibri"/>
              </a:rPr>
              <a:t>Newswire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Training and held-out set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Calibri"/>
              </a:rPr>
              <a:t>f</a:t>
            </a:r>
            <a:r>
              <a:rPr lang="en-US" dirty="0" smtClean="0">
                <a:ea typeface="ＭＳ Ｐゴシック" charset="0"/>
                <a:cs typeface="Calibri"/>
              </a:rPr>
              <a:t>or each bigram in the training set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  <a:cs typeface="Calibri"/>
              </a:rPr>
              <a:t>see the actual count in the held-out set!</a:t>
            </a:r>
            <a:endParaRPr lang="en-US" dirty="0"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It sure looks like c* = (c - .75)</a:t>
            </a:r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baseline="-25000" dirty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1472517" name="Group 5"/>
          <p:cNvGraphicFramePr>
            <a:graphicFrameLocks noGrp="1"/>
          </p:cNvGraphicFramePr>
          <p:nvPr>
            <p:extLst/>
          </p:nvPr>
        </p:nvGraphicFramePr>
        <p:xfrm>
          <a:off x="5867400" y="1200150"/>
          <a:ext cx="3200400" cy="3717036"/>
        </p:xfrm>
        <a:graphic>
          <a:graphicData uri="http://schemas.openxmlformats.org/drawingml/2006/table">
            <a:tbl>
              <a:tblPr/>
              <a:tblGrid>
                <a:gridCol w="1422400"/>
                <a:gridCol w="17780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Bigram count in training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Bigram count in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heldout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 set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.0000270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1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0.448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2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1.25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3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2.24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4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3.23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4.21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5.23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6.21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7.21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3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ＭＳ Ｐゴシック" charset="-128"/>
                          <a:cs typeface="Calibri"/>
                        </a:rPr>
                        <a:t>8.26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ＭＳ Ｐゴシック" charset="-128"/>
                        <a:cs typeface="Calibri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873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Absolute Discounting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79095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Calibri"/>
              </a:rPr>
              <a:t>Save ourselves </a:t>
            </a:r>
            <a:r>
              <a:rPr lang="en-US" dirty="0">
                <a:ea typeface="ＭＳ Ｐゴシック" charset="0"/>
                <a:cs typeface="Calibri"/>
              </a:rPr>
              <a:t>some time and just subtract 0.75 (or some d</a:t>
            </a:r>
            <a:r>
              <a:rPr lang="en-US" dirty="0" smtClean="0">
                <a:ea typeface="ＭＳ Ｐゴシック" charset="0"/>
                <a:cs typeface="Calibri"/>
              </a:rPr>
              <a:t>)!</a:t>
            </a:r>
          </a:p>
          <a:p>
            <a:pPr lvl="1"/>
            <a:endParaRPr lang="en-US" sz="2400" dirty="0">
              <a:ea typeface="ＭＳ Ｐゴシック" charset="0"/>
              <a:cs typeface="Calibri"/>
            </a:endParaRPr>
          </a:p>
          <a:p>
            <a:pPr lvl="1"/>
            <a:endParaRPr lang="en-US" sz="2400" dirty="0" smtClean="0">
              <a:ea typeface="ＭＳ Ｐゴシック" charset="0"/>
              <a:cs typeface="Calibri"/>
            </a:endParaRPr>
          </a:p>
          <a:p>
            <a:pPr lvl="1"/>
            <a:endParaRPr lang="en-US" sz="2400" dirty="0">
              <a:ea typeface="ＭＳ Ｐゴシック" charset="0"/>
              <a:cs typeface="Calibri"/>
            </a:endParaRPr>
          </a:p>
          <a:p>
            <a:pPr lvl="1"/>
            <a:endParaRPr lang="en-US" sz="2400" dirty="0" smtClean="0">
              <a:ea typeface="ＭＳ Ｐゴシック" charset="0"/>
              <a:cs typeface="Calibri"/>
            </a:endParaRPr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>
                <a:ea typeface="ＭＳ Ｐゴシック" charset="0"/>
                <a:cs typeface="Calibri"/>
              </a:rPr>
              <a:t>(Maybe </a:t>
            </a:r>
            <a:r>
              <a:rPr lang="en-US" sz="2400" dirty="0">
                <a:ea typeface="ＭＳ Ｐゴシック" charset="0"/>
                <a:cs typeface="Calibri"/>
              </a:rPr>
              <a:t>keeping a couple extra values of d for counts 1 and </a:t>
            </a:r>
            <a:r>
              <a:rPr lang="en-US" sz="2400" dirty="0" smtClean="0">
                <a:ea typeface="ＭＳ Ｐゴシック" charset="0"/>
                <a:cs typeface="Calibri"/>
              </a:rPr>
              <a:t>2)</a:t>
            </a:r>
            <a:endParaRPr lang="en-US" sz="2800" dirty="0" smtClean="0">
              <a:ea typeface="ＭＳ Ｐゴシック" charset="0"/>
              <a:cs typeface="Calibri"/>
            </a:endParaRPr>
          </a:p>
          <a:p>
            <a:r>
              <a:rPr lang="en-US" sz="2800" dirty="0" smtClean="0">
                <a:ea typeface="ＭＳ Ｐゴシック" charset="0"/>
                <a:cs typeface="Calibri"/>
              </a:rPr>
              <a:t>But should we really just use the regular unigram P(w)?</a:t>
            </a:r>
            <a:endParaRPr lang="en-US" sz="3600" dirty="0" smtClean="0"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109</a:t>
            </a:fld>
            <a:endParaRPr 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396875" y="2190750"/>
          <a:ext cx="8197850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Equation" r:id="rId3" imgW="3238500" imgH="431800" progId="Equation.3">
                  <p:embed/>
                </p:oleObj>
              </mc:Choice>
              <mc:Fallback>
                <p:oleObj name="Equation" r:id="rId3" imgW="3238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2190750"/>
                        <a:ext cx="8197850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57600" y="1885950"/>
            <a:ext cx="228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</a:t>
            </a:r>
            <a:r>
              <a:rPr lang="en-US" sz="1800" dirty="0" smtClean="0">
                <a:solidFill>
                  <a:srgbClr val="FF0000"/>
                </a:solidFill>
              </a:rPr>
              <a:t>iscounted bigram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48600" y="3116818"/>
            <a:ext cx="111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unigram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1962150"/>
            <a:ext cx="1941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Interpolation weight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7162800" y="2266950"/>
            <a:ext cx="228600" cy="3048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8077200" y="2952750"/>
            <a:ext cx="228600" cy="2286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3989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28750"/>
            <a:ext cx="8458200" cy="38862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/>
              <a:t>N</a:t>
            </a:r>
            <a:r>
              <a:rPr lang="en-US" dirty="0" smtClean="0"/>
              <a:t> = number of tokens</a:t>
            </a:r>
          </a:p>
          <a:p>
            <a:pPr marL="0" indent="0">
              <a:buNone/>
            </a:pPr>
            <a:r>
              <a:rPr lang="en-US" b="1" i="1" dirty="0" smtClean="0"/>
              <a:t>V</a:t>
            </a:r>
            <a:r>
              <a:rPr lang="en-US" dirty="0" smtClean="0"/>
              <a:t> = vocabulary = set of types</a:t>
            </a:r>
          </a:p>
          <a:p>
            <a:pPr marL="457200" lvl="1" indent="0">
              <a:buNone/>
            </a:pPr>
            <a:r>
              <a:rPr lang="en-US" sz="1800" dirty="0" smtClean="0"/>
              <a:t>|</a:t>
            </a:r>
            <a:r>
              <a:rPr lang="en-US" sz="1800" i="1" dirty="0" smtClean="0"/>
              <a:t>V</a:t>
            </a:r>
            <a:r>
              <a:rPr lang="en-US" sz="1800" dirty="0" smtClean="0"/>
              <a:t>|</a:t>
            </a:r>
            <a:r>
              <a:rPr lang="en-US" sz="1800" i="1" dirty="0" smtClean="0"/>
              <a:t> </a:t>
            </a:r>
            <a:r>
              <a:rPr lang="en-US" sz="1800" dirty="0" smtClean="0"/>
              <a:t>is the size of the vocabulary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89096"/>
              </p:ext>
            </p:extLst>
          </p:nvPr>
        </p:nvGraphicFramePr>
        <p:xfrm>
          <a:off x="838200" y="2952750"/>
          <a:ext cx="7010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  <a:gridCol w="2336800"/>
                <a:gridCol w="2336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Tokens =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Types = |V|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Switchboard phone</a:t>
                      </a:r>
                      <a:r>
                        <a:rPr lang="en-US" baseline="0" dirty="0" smtClean="0"/>
                        <a:t> conversations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 million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r>
                        <a:rPr lang="en-US" baseline="0" dirty="0" smtClean="0"/>
                        <a:t> thousand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Shakespeare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884,000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r>
                        <a:rPr lang="en-US" baseline="0" dirty="0" smtClean="0"/>
                        <a:t> thousand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N-grams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trillion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 million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95800" y="1657350"/>
            <a:ext cx="432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Church and Gale (1990)</a:t>
            </a:r>
            <a:r>
              <a:rPr lang="en-US" dirty="0" smtClean="0">
                <a:latin typeface="Calibri"/>
                <a:cs typeface="Calibri"/>
              </a:rPr>
              <a:t>: </a:t>
            </a:r>
            <a:r>
              <a:rPr lang="en-US" dirty="0">
                <a:latin typeface="Calibri"/>
                <a:cs typeface="Calibri"/>
              </a:rPr>
              <a:t>|V| </a:t>
            </a:r>
            <a:r>
              <a:rPr lang="en-US" dirty="0" smtClean="0">
                <a:latin typeface="Calibri"/>
                <a:cs typeface="Calibri"/>
              </a:rPr>
              <a:t>&gt; </a:t>
            </a:r>
            <a:r>
              <a:rPr lang="en-US" dirty="0">
                <a:latin typeface="Calibri"/>
                <a:cs typeface="Calibri"/>
              </a:rPr>
              <a:t>O</a:t>
            </a:r>
            <a:r>
              <a:rPr lang="en-US" dirty="0" smtClean="0">
                <a:latin typeface="Calibri"/>
                <a:cs typeface="Calibri"/>
              </a:rPr>
              <a:t>(N</a:t>
            </a:r>
            <a:r>
              <a:rPr lang="en-US" baseline="30000" dirty="0" smtClean="0">
                <a:latin typeface="Calibri"/>
                <a:cs typeface="Calibri"/>
              </a:rPr>
              <a:t>½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83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47750"/>
            <a:ext cx="8686800" cy="3333750"/>
          </a:xfrm>
        </p:spPr>
        <p:txBody>
          <a:bodyPr/>
          <a:lstStyle/>
          <a:p>
            <a:pPr eaLnBrk="1" hangingPunct="1"/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Better estimate for probabilities of lower-order unigrams!</a:t>
            </a:r>
            <a:endParaRPr lang="en-US" altLang="ja-JP" dirty="0">
              <a:latin typeface="Calibri"/>
              <a:ea typeface="ＭＳ Ｐゴシック" charset="0"/>
              <a:cs typeface="Calibri"/>
            </a:endParaRPr>
          </a:p>
          <a:p>
            <a:pPr lvl="1"/>
            <a:r>
              <a:rPr lang="en-US" dirty="0">
                <a:latin typeface="Calibri"/>
                <a:ea typeface="ＭＳ Ｐゴシック" charset="0"/>
                <a:cs typeface="Calibri"/>
              </a:rPr>
              <a:t>Shannon game:  </a:t>
            </a:r>
            <a:r>
              <a:rPr lang="en-US" i="1" dirty="0"/>
              <a:t>I can’t see without my </a:t>
            </a:r>
            <a:r>
              <a:rPr lang="en-US" i="1" dirty="0" smtClean="0"/>
              <a:t>reading</a:t>
            </a:r>
            <a:r>
              <a:rPr lang="en-US" i="1" dirty="0" smtClean="0">
                <a:latin typeface="Calibri"/>
                <a:ea typeface="ＭＳ Ｐゴシック" charset="0"/>
                <a:cs typeface="Calibri"/>
              </a:rPr>
              <a:t>___________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?</a:t>
            </a:r>
          </a:p>
          <a:p>
            <a:pPr lvl="1" eaLnBrk="1" hangingPunct="1"/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“Francisco” </a:t>
            </a:r>
            <a:r>
              <a:rPr lang="en-US" altLang="ja-JP" dirty="0">
                <a:latin typeface="Calibri"/>
                <a:ea typeface="ＭＳ Ｐゴシック" charset="0"/>
                <a:cs typeface="Calibri"/>
              </a:rPr>
              <a:t>is more common than 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“glasses”</a:t>
            </a:r>
            <a:endParaRPr lang="en-US" altLang="ja-JP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>
                <a:latin typeface="Calibri"/>
                <a:ea typeface="ＭＳ Ｐゴシック" charset="0"/>
                <a:cs typeface="Calibri"/>
              </a:rPr>
              <a:t>… but 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“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Francisco” </a:t>
            </a:r>
            <a:r>
              <a:rPr lang="en-US" altLang="ja-JP" dirty="0">
                <a:latin typeface="Calibri"/>
                <a:ea typeface="ＭＳ Ｐゴシック" charset="0"/>
                <a:cs typeface="Calibri"/>
              </a:rPr>
              <a:t>always follows 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“San”</a:t>
            </a:r>
          </a:p>
          <a:p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The unigram is useful exactly when we haven’t seen this bigram!</a:t>
            </a:r>
          </a:p>
          <a:p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Instead of  P(w): “How likely is w”</a:t>
            </a:r>
          </a:p>
          <a:p>
            <a:r>
              <a:rPr lang="en-US" altLang="ja-JP" dirty="0" err="1" smtClean="0">
                <a:latin typeface="Calibri"/>
                <a:ea typeface="ＭＳ Ｐゴシック" charset="0"/>
                <a:cs typeface="Calibri"/>
              </a:rPr>
              <a:t>P</a:t>
            </a:r>
            <a:r>
              <a:rPr lang="en-US" altLang="ja-JP" baseline="-25000" dirty="0" err="1" smtClean="0">
                <a:latin typeface="Calibri"/>
                <a:ea typeface="ＭＳ Ｐゴシック" charset="0"/>
                <a:cs typeface="Calibri"/>
              </a:rPr>
              <a:t>continuation</a:t>
            </a:r>
            <a:r>
              <a:rPr lang="en-US" altLang="ja-JP" dirty="0" smtClean="0">
                <a:latin typeface="Calibri"/>
                <a:ea typeface="ＭＳ Ｐゴシック" charset="0"/>
                <a:cs typeface="Calibri"/>
              </a:rPr>
              <a:t>(w):  “How likely is w to appear as a novel continuation?</a:t>
            </a:r>
          </a:p>
          <a:p>
            <a:pPr lvl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For each word, count the number of bigram types it completes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r>
              <a:rPr lang="en-US" dirty="0" smtClean="0">
                <a:latin typeface="Calibri"/>
                <a:ea typeface="ＭＳ Ｐゴシック" charset="0"/>
                <a:cs typeface="Calibri"/>
              </a:rPr>
              <a:t>Every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bigram type was a novel continuation the first time it was seen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1428750"/>
            <a:ext cx="111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rgbClr val="3366FF"/>
                </a:solidFill>
                <a:latin typeface="+mn-lt"/>
              </a:rPr>
              <a:t>Francisco</a:t>
            </a:r>
            <a:endParaRPr lang="en-US" sz="1800" i="1" dirty="0">
              <a:solidFill>
                <a:srgbClr val="3366FF"/>
              </a:solidFill>
              <a:latin typeface="+mn-lt"/>
            </a:endParaRPr>
          </a:p>
        </p:txBody>
      </p:sp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1428750"/>
            <a:ext cx="91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3366FF"/>
                </a:solidFill>
                <a:latin typeface="+mn-lt"/>
              </a:rPr>
              <a:t>g</a:t>
            </a:r>
            <a:r>
              <a:rPr lang="en-US" sz="1800" i="1" dirty="0" smtClean="0">
                <a:solidFill>
                  <a:srgbClr val="3366FF"/>
                </a:solidFill>
                <a:latin typeface="+mn-lt"/>
              </a:rPr>
              <a:t>lasses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981200" y="4689475"/>
          <a:ext cx="46053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Equation" r:id="rId4" imgW="2451100" imgH="241300" progId="Equation.3">
                  <p:embed/>
                </p:oleObj>
              </mc:Choice>
              <mc:Fallback>
                <p:oleObj name="Equation" r:id="rId4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689475"/>
                        <a:ext cx="46053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853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How many times does w appear as a novel continuation: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endParaRPr lang="en-US" sz="2000" dirty="0" smtClean="0">
              <a:ea typeface="ＭＳ Ｐゴシック" charset="0"/>
              <a:cs typeface="Calibri"/>
            </a:endParaRPr>
          </a:p>
          <a:p>
            <a:r>
              <a:rPr lang="en-US" sz="2000" dirty="0" smtClean="0">
                <a:ea typeface="ＭＳ Ｐゴシック" charset="0"/>
                <a:cs typeface="Calibri"/>
              </a:rPr>
              <a:t>Normalized </a:t>
            </a:r>
            <a:r>
              <a:rPr lang="en-US" sz="2000" dirty="0">
                <a:ea typeface="ＭＳ Ｐゴシック" charset="0"/>
                <a:cs typeface="Calibri"/>
              </a:rPr>
              <a:t>by the total number of word bigram types</a:t>
            </a: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75779" name="Object 2"/>
          <p:cNvGraphicFramePr>
            <a:graphicFrameLocks noChangeAspect="1"/>
          </p:cNvGraphicFramePr>
          <p:nvPr>
            <p:extLst/>
          </p:nvPr>
        </p:nvGraphicFramePr>
        <p:xfrm>
          <a:off x="974725" y="3678238"/>
          <a:ext cx="68326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Equation" r:id="rId4" imgW="2794000" imgH="482600" progId="Equation.3">
                  <p:embed/>
                </p:oleObj>
              </mc:Choice>
              <mc:Fallback>
                <p:oleObj name="Equation" r:id="rId4" imgW="2794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3678238"/>
                        <a:ext cx="68326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676400" y="1733550"/>
          <a:ext cx="46053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Equation" r:id="rId6" imgW="2451100" imgH="241300" progId="Equation.3">
                  <p:embed/>
                </p:oleObj>
              </mc:Choice>
              <mc:Fallback>
                <p:oleObj name="Equation" r:id="rId6" imgW="245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33550"/>
                        <a:ext cx="46053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26320" y="2919413"/>
          <a:ext cx="361248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Equation" r:id="rId8" imgW="1701800" imgH="266700" progId="Equation.3">
                  <p:embed/>
                </p:oleObj>
              </mc:Choice>
              <mc:Fallback>
                <p:oleObj name="Equation" r:id="rId8" imgW="1701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6320" y="2919413"/>
                        <a:ext cx="3612480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309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III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00150"/>
            <a:ext cx="8534400" cy="333375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Alternative metaphor: The number of  # of word types seen to precede w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normalized by the # of words preceding all words:</a:t>
            </a: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endParaRPr lang="en-US" sz="2000" dirty="0" smtClean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charset="0"/>
                <a:cs typeface="Calibri"/>
              </a:rPr>
              <a:t>A frequent word (Francisco) occurring in only one context (San) will have a low continuation probability</a:t>
            </a: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>
              <a:latin typeface="Calibri"/>
              <a:ea typeface="ＭＳ Ｐゴシック" charset="0"/>
              <a:cs typeface="Calibri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1295400" y="2876550"/>
          <a:ext cx="5511800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Equation" r:id="rId4" imgW="2692400" imgH="584200" progId="Equation.3">
                  <p:embed/>
                </p:oleObj>
              </mc:Choice>
              <mc:Fallback>
                <p:oleObj name="Equation" r:id="rId4" imgW="2692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876550"/>
                        <a:ext cx="5511800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2590800" y="1809750"/>
          <a:ext cx="2871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Equation" r:id="rId6" imgW="1358900" imgH="215900" progId="Equation.3">
                  <p:embed/>
                </p:oleObj>
              </mc:Choice>
              <mc:Fallback>
                <p:oleObj name="Equation" r:id="rId6" imgW="1358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809750"/>
                        <a:ext cx="2871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6458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Smoothing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113</a:t>
            </a:fld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401638" y="1504950"/>
          <a:ext cx="8097837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Equation" r:id="rId3" imgW="3784600" imgH="431800" progId="Equation.3">
                  <p:embed/>
                </p:oleObj>
              </mc:Choice>
              <mc:Fallback>
                <p:oleObj name="Equation" r:id="rId3" imgW="378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504950"/>
                        <a:ext cx="8097837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1524000" y="3181350"/>
          <a:ext cx="472974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Equation" r:id="rId5" imgW="2184400" imgH="431800" progId="Equation.3">
                  <p:embed/>
                </p:oleObj>
              </mc:Choice>
              <mc:Fallback>
                <p:oleObj name="Equation" r:id="rId5" imgW="218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181350"/>
                        <a:ext cx="472974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2647950"/>
            <a:ext cx="641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λ</a:t>
            </a:r>
            <a:r>
              <a:rPr lang="en-US" sz="1800" dirty="0" smtClean="0">
                <a:latin typeface="+mn-lt"/>
              </a:rPr>
              <a:t> is a normalizing constant; the probability mass we’ve discounted</a:t>
            </a:r>
            <a:endParaRPr lang="en-US" sz="18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400550"/>
            <a:ext cx="2610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</a:t>
            </a:r>
            <a:r>
              <a:rPr lang="en-US" sz="1600" dirty="0" smtClean="0">
                <a:solidFill>
                  <a:srgbClr val="FF0000"/>
                </a:solidFill>
              </a:rPr>
              <a:t>he normalized discount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4800" y="4248150"/>
            <a:ext cx="441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The number of word types that can follow w</a:t>
            </a:r>
            <a:r>
              <a:rPr lang="en-US" sz="1400" baseline="-25000" dirty="0" smtClean="0">
                <a:solidFill>
                  <a:srgbClr val="FF0000"/>
                </a:solidFill>
              </a:rPr>
              <a:t>i-1</a:t>
            </a:r>
            <a:r>
              <a:rPr lang="en-US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= # of word types we discounted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= # of times we applied normalized discount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2362200" y="3943350"/>
            <a:ext cx="304800" cy="3810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4648200" y="3943350"/>
            <a:ext cx="76200" cy="38100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8542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Smoothing: Recursive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  <a:p>
            <a:pPr lvl="1"/>
            <a:endParaRPr lang="en-US" sz="1600" dirty="0" smtClean="0">
              <a:ea typeface="ＭＳ Ｐゴシック" charset="0"/>
              <a:cs typeface="Calibri"/>
            </a:endParaRPr>
          </a:p>
          <a:p>
            <a:pPr marL="457200" lvl="1" indent="0">
              <a:buNone/>
            </a:pPr>
            <a:endParaRPr lang="en-US" sz="1600" dirty="0" smtClean="0">
              <a:ea typeface="ＭＳ Ｐゴシック" charset="0"/>
              <a:cs typeface="Calibri"/>
            </a:endParaRPr>
          </a:p>
          <a:p>
            <a:pPr lvl="1"/>
            <a:endParaRPr lang="en-US" sz="1600" dirty="0">
              <a:ea typeface="ＭＳ Ｐゴシック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-20638" y="1617663"/>
          <a:ext cx="883126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Equation" r:id="rId3" imgW="4127500" imgH="469900" progId="Equation.3">
                  <p:embed/>
                </p:oleObj>
              </mc:Choice>
              <mc:Fallback>
                <p:oleObj name="Equation" r:id="rId3" imgW="4127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638" y="1617663"/>
                        <a:ext cx="8831263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1263650" y="2921000"/>
          <a:ext cx="671195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Equation" r:id="rId5" imgW="3136900" imgH="546100" progId="Equation.3">
                  <p:embed/>
                </p:oleObj>
              </mc:Choice>
              <mc:Fallback>
                <p:oleObj name="Equation" r:id="rId5" imgW="31369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2921000"/>
                        <a:ext cx="6711950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4476750"/>
            <a:ext cx="758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Continuation count = Number of unique single word contexts for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5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0" y="819150"/>
            <a:ext cx="3890964" cy="1371600"/>
          </a:xfrm>
        </p:spPr>
        <p:txBody>
          <a:bodyPr/>
          <a:lstStyle/>
          <a:p>
            <a:pPr eaLnBrk="1" hangingPunct="1"/>
            <a:r>
              <a:rPr lang="en-US" sz="4400" dirty="0" smtClean="0">
                <a:latin typeface="Lucida Sans" charset="0"/>
                <a:ea typeface="ＭＳ Ｐゴシック" charset="0"/>
                <a:cs typeface="ＭＳ Ｐゴシック" charset="0"/>
              </a:rPr>
              <a:t>Language Modeling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114800" y="2876550"/>
            <a:ext cx="48768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200" dirty="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Advanced: </a:t>
            </a:r>
          </a:p>
          <a:p>
            <a:pPr eaLnBrk="1" hangingPunct="1">
              <a:buFont typeface="Times" charset="0"/>
              <a:buNone/>
            </a:pPr>
            <a:r>
              <a:rPr lang="en-US" sz="3200" dirty="0" err="1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sz="3200" dirty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3200" smtClean="0">
                <a:solidFill>
                  <a:srgbClr val="800000"/>
                </a:solidFill>
                <a:latin typeface="Lucida Sans" charset="0"/>
                <a:ea typeface="ＭＳ Ｐゴシック" charset="0"/>
                <a:cs typeface="ＭＳ Ｐゴシック" charset="0"/>
              </a:rPr>
              <a:t>Ney Smoothing</a:t>
            </a:r>
            <a:endParaRPr lang="en-US" sz="3200" dirty="0" smtClean="0">
              <a:solidFill>
                <a:srgbClr val="800000"/>
              </a:solidFill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530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Tokenization in UNIX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790950"/>
          </a:xfrm>
        </p:spPr>
        <p:txBody>
          <a:bodyPr/>
          <a:lstStyle/>
          <a:p>
            <a:r>
              <a:rPr lang="en-US" dirty="0" smtClean="0"/>
              <a:t>(Inspired by Ken Church’s UNIX for Poets.)</a:t>
            </a:r>
          </a:p>
          <a:p>
            <a:r>
              <a:rPr lang="en-US" dirty="0" smtClean="0"/>
              <a:t>Given a text file, output the word tokens and their frequencies</a:t>
            </a:r>
            <a:endParaRPr lang="en-US" dirty="0"/>
          </a:p>
          <a:p>
            <a:pPr marL="0" indent="0">
              <a:buNone/>
            </a:pPr>
            <a:r>
              <a:rPr lang="fr-FR" sz="2000" dirty="0">
                <a:latin typeface="Courier"/>
                <a:cs typeface="Courier"/>
              </a:rPr>
              <a:t>tr 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fr-FR" sz="2000" dirty="0">
                <a:latin typeface="Courier"/>
                <a:cs typeface="Courier"/>
              </a:rPr>
              <a:t> </a:t>
            </a:r>
            <a:r>
              <a:rPr lang="fr-FR" sz="2000" dirty="0" smtClean="0">
                <a:latin typeface="Courier"/>
                <a:cs typeface="Courier"/>
              </a:rPr>
              <a:t>    | </a:t>
            </a:r>
            <a:r>
              <a:rPr lang="en-US" sz="2000" dirty="0" smtClean="0">
                <a:latin typeface="Courier"/>
                <a:cs typeface="Courier"/>
              </a:rPr>
              <a:t>sort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| </a:t>
            </a:r>
            <a:r>
              <a:rPr lang="en-US" sz="2000" dirty="0" err="1" smtClean="0">
                <a:latin typeface="Courier"/>
                <a:cs typeface="Courier"/>
              </a:rPr>
              <a:t>uniq</a:t>
            </a:r>
            <a:r>
              <a:rPr lang="en-US" sz="2000" dirty="0" smtClean="0">
                <a:latin typeface="Courier"/>
                <a:cs typeface="Courier"/>
              </a:rPr>
              <a:t> –c 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1945 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72 AARON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19 ABBESS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5 </a:t>
            </a:r>
            <a:r>
              <a:rPr lang="en-US" sz="1400" dirty="0" smtClean="0">
                <a:latin typeface="Courier"/>
                <a:cs typeface="Courier"/>
              </a:rPr>
              <a:t>ABBOT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 ... ...</a:t>
            </a:r>
          </a:p>
          <a:p>
            <a:pPr marL="0" indent="0">
              <a:buNone/>
            </a:pPr>
            <a:r>
              <a:rPr lang="it-IT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3543062"/>
            <a:ext cx="115432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25 Aaron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6 </a:t>
            </a:r>
            <a:r>
              <a:rPr lang="it-IT" sz="1400" dirty="0">
                <a:latin typeface="Courier"/>
                <a:cs typeface="Courier"/>
              </a:rPr>
              <a:t>Abate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1 </a:t>
            </a:r>
            <a:r>
              <a:rPr lang="it-IT" sz="1400" dirty="0" err="1" smtClean="0">
                <a:latin typeface="Courier"/>
                <a:cs typeface="Courier"/>
              </a:rPr>
              <a:t>Abates</a:t>
            </a:r>
            <a:endParaRPr lang="it-IT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400" dirty="0" smtClean="0">
                <a:latin typeface="Courier"/>
                <a:cs typeface="Courier"/>
              </a:rPr>
              <a:t> 5 </a:t>
            </a:r>
            <a:r>
              <a:rPr lang="it-IT" sz="1400" dirty="0" err="1">
                <a:latin typeface="Courier"/>
                <a:cs typeface="Courier"/>
              </a:rPr>
              <a:t>Abbess</a:t>
            </a:r>
            <a:endParaRPr lang="it-IT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6 </a:t>
            </a:r>
            <a:r>
              <a:rPr lang="it-IT" sz="1400" dirty="0">
                <a:latin typeface="Courier"/>
                <a:cs typeface="Courier"/>
              </a:rPr>
              <a:t>Abbey</a:t>
            </a:r>
          </a:p>
          <a:p>
            <a:pPr marL="0" indent="0">
              <a:buNone/>
            </a:pPr>
            <a:r>
              <a:rPr lang="it-IT" sz="1400" dirty="0">
                <a:latin typeface="Courier"/>
                <a:cs typeface="Courier"/>
              </a:rPr>
              <a:t> </a:t>
            </a:r>
            <a:r>
              <a:rPr lang="it-IT" sz="1400" dirty="0" smtClean="0">
                <a:latin typeface="Courier"/>
                <a:cs typeface="Courier"/>
              </a:rPr>
              <a:t>3 Abbot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 smtClean="0">
                <a:latin typeface="+mn-lt"/>
                <a:cs typeface="Courier"/>
              </a:rPr>
              <a:t>....   …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715000" y="2266950"/>
            <a:ext cx="3429000" cy="3048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Change all non-alpha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to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 newlines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667000" y="2647950"/>
            <a:ext cx="2743200" cy="3048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Sort in alphabetical order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0" y="3028950"/>
            <a:ext cx="2971800" cy="3048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Lucida Sans" pitchFamily="-65" charset="0"/>
              </a:rPr>
              <a:t>Merge and count each type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6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step: tokenizing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Courier"/>
                <a:cs typeface="Courier"/>
              </a:rPr>
              <a:t>tr </a:t>
            </a:r>
            <a:r>
              <a:rPr lang="fr-FR" sz="2000" dirty="0">
                <a:latin typeface="Courier"/>
                <a:cs typeface="Courier"/>
              </a:rPr>
              <a:t>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| </a:t>
            </a:r>
            <a:r>
              <a:rPr lang="fr-FR" sz="2000" dirty="0" err="1" smtClean="0">
                <a:latin typeface="Courier"/>
                <a:cs typeface="Courier"/>
              </a:rPr>
              <a:t>head</a:t>
            </a:r>
            <a:endParaRPr lang="fr-FR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THE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SONNETS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by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William</a:t>
            </a:r>
          </a:p>
          <a:p>
            <a:pPr marL="0" indent="0">
              <a:buNone/>
            </a:pPr>
            <a:r>
              <a:rPr lang="fr-FR" sz="1400" dirty="0">
                <a:latin typeface="Courier"/>
                <a:cs typeface="Courier"/>
              </a:rPr>
              <a:t>Shakespeare</a:t>
            </a: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From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fairest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err="1">
                <a:latin typeface="Courier"/>
                <a:cs typeface="Courier"/>
              </a:rPr>
              <a:t>creatures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W</a:t>
            </a:r>
            <a:r>
              <a:rPr lang="fr-FR" sz="1400" dirty="0" smtClean="0">
                <a:latin typeface="Courier"/>
                <a:cs typeface="Courier"/>
              </a:rPr>
              <a:t>e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...</a:t>
            </a:r>
            <a:r>
              <a:rPr lang="it-IT" sz="1000" dirty="0" smtClean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87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second step: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Courier"/>
                <a:cs typeface="Courier"/>
              </a:rPr>
              <a:t>tr </a:t>
            </a:r>
            <a:r>
              <a:rPr lang="fr-FR" sz="2000" dirty="0">
                <a:latin typeface="Courier"/>
                <a:cs typeface="Courier"/>
              </a:rPr>
              <a:t>-</a:t>
            </a:r>
            <a:r>
              <a:rPr lang="fr-FR" sz="2000" dirty="0" err="1">
                <a:latin typeface="Courier"/>
                <a:cs typeface="Courier"/>
              </a:rPr>
              <a:t>sc</a:t>
            </a:r>
            <a:r>
              <a:rPr lang="fr-FR" sz="2000" dirty="0">
                <a:latin typeface="Courier"/>
                <a:cs typeface="Courier"/>
              </a:rPr>
              <a:t> ’A-</a:t>
            </a:r>
            <a:r>
              <a:rPr lang="fr-FR" sz="2000" dirty="0" err="1">
                <a:latin typeface="Courier"/>
                <a:cs typeface="Courier"/>
              </a:rPr>
              <a:t>Za</a:t>
            </a:r>
            <a:r>
              <a:rPr lang="fr-FR" sz="2000" dirty="0">
                <a:latin typeface="Courier"/>
                <a:cs typeface="Courier"/>
              </a:rPr>
              <a:t>-z’ ’</a:t>
            </a:r>
            <a:r>
              <a:rPr lang="fr-FR" sz="2000" dirty="0" smtClean="0">
                <a:latin typeface="Courier"/>
                <a:cs typeface="Courier"/>
              </a:rPr>
              <a:t>\n’ </a:t>
            </a:r>
            <a:r>
              <a:rPr lang="fr-FR" sz="2000" dirty="0">
                <a:latin typeface="Courier"/>
                <a:cs typeface="Courier"/>
              </a:rPr>
              <a:t>&lt; </a:t>
            </a:r>
            <a:r>
              <a:rPr lang="fr-FR" sz="2000" dirty="0" err="1" smtClean="0">
                <a:latin typeface="Courier"/>
                <a:cs typeface="Courier"/>
              </a:rPr>
              <a:t>shakes.txt</a:t>
            </a:r>
            <a:r>
              <a:rPr lang="fr-FR" sz="2000" dirty="0" smtClean="0">
                <a:latin typeface="Courier"/>
                <a:cs typeface="Courier"/>
              </a:rPr>
              <a:t> | sort | </a:t>
            </a:r>
            <a:r>
              <a:rPr lang="fr-FR" sz="2000" dirty="0" err="1" smtClean="0">
                <a:latin typeface="Courier"/>
                <a:cs typeface="Courier"/>
              </a:rPr>
              <a:t>head</a:t>
            </a:r>
            <a:endParaRPr lang="fr-FR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fr-FR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A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...</a:t>
            </a:r>
            <a:r>
              <a:rPr lang="en-US" sz="1000" dirty="0" smtClean="0">
                <a:latin typeface="Courier"/>
                <a:cs typeface="Courier"/>
              </a:rPr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59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More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0"/>
            <a:ext cx="8763000" cy="3333750"/>
          </a:xfrm>
        </p:spPr>
        <p:txBody>
          <a:bodyPr/>
          <a:lstStyle/>
          <a:p>
            <a:r>
              <a:rPr lang="en-US" dirty="0" smtClean="0"/>
              <a:t>Merging upper and lower case</a:t>
            </a:r>
            <a:endParaRPr lang="en-US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tr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‘A-Z’ ‘a-z</a:t>
            </a:r>
            <a:r>
              <a:rPr lang="fr-FR" sz="1600" dirty="0">
                <a:latin typeface="Courier"/>
                <a:cs typeface="Courier"/>
              </a:rPr>
              <a:t>’ &lt; </a:t>
            </a:r>
            <a:r>
              <a:rPr lang="fr-FR" sz="1600" dirty="0" err="1">
                <a:latin typeface="Courier"/>
                <a:cs typeface="Courier"/>
              </a:rPr>
              <a:t>shakes.txt</a:t>
            </a:r>
            <a:r>
              <a:rPr lang="fr-FR" sz="1600" dirty="0">
                <a:latin typeface="Courier"/>
                <a:cs typeface="Courier"/>
              </a:rPr>
              <a:t> | tr </a:t>
            </a:r>
            <a:r>
              <a:rPr lang="en-US" sz="1600" dirty="0">
                <a:latin typeface="Courier"/>
                <a:cs typeface="Courier"/>
              </a:rPr>
              <a:t>–</a:t>
            </a:r>
            <a:r>
              <a:rPr lang="fr-FR" sz="1600" dirty="0" err="1">
                <a:latin typeface="Courier"/>
                <a:cs typeface="Courier"/>
              </a:rPr>
              <a:t>sc</a:t>
            </a:r>
            <a:r>
              <a:rPr lang="fr-FR" sz="1600" dirty="0">
                <a:latin typeface="Courier"/>
                <a:cs typeface="Courier"/>
              </a:rPr>
              <a:t> ‘A-</a:t>
            </a:r>
            <a:r>
              <a:rPr lang="fr-FR" sz="1600" dirty="0" err="1">
                <a:latin typeface="Courier"/>
                <a:cs typeface="Courier"/>
              </a:rPr>
              <a:t>Za</a:t>
            </a:r>
            <a:r>
              <a:rPr lang="fr-FR" sz="1600" dirty="0">
                <a:latin typeface="Courier"/>
                <a:cs typeface="Courier"/>
              </a:rPr>
              <a:t>-z’ ‘\n’ | sort | </a:t>
            </a:r>
            <a:r>
              <a:rPr lang="fr-FR" sz="1600" dirty="0" err="1">
                <a:latin typeface="Courier"/>
                <a:cs typeface="Courier"/>
              </a:rPr>
              <a:t>uniq</a:t>
            </a:r>
            <a:r>
              <a:rPr lang="fr-FR" sz="1600" dirty="0">
                <a:latin typeface="Courier"/>
                <a:cs typeface="Courier"/>
              </a:rPr>
              <a:t> </a:t>
            </a:r>
            <a:r>
              <a:rPr lang="en-US" sz="1600" dirty="0">
                <a:latin typeface="Courier"/>
                <a:cs typeface="Courier"/>
              </a:rPr>
              <a:t>–</a:t>
            </a:r>
            <a:r>
              <a:rPr lang="fr-FR" sz="1600" dirty="0">
                <a:latin typeface="Courier"/>
                <a:cs typeface="Courier"/>
              </a:rPr>
              <a:t>c </a:t>
            </a:r>
            <a:endParaRPr lang="en-US" dirty="0"/>
          </a:p>
          <a:p>
            <a:r>
              <a:rPr lang="en-US" dirty="0" smtClean="0"/>
              <a:t>Sorting the counts</a:t>
            </a:r>
            <a:endParaRPr lang="en-US" dirty="0"/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tr</a:t>
            </a:r>
            <a:r>
              <a:rPr lang="en-US" sz="1400" dirty="0">
                <a:latin typeface="Courier"/>
                <a:cs typeface="Courier"/>
              </a:rPr>
              <a:t> ‘A-Z’ ‘a-z</a:t>
            </a:r>
            <a:r>
              <a:rPr lang="fr-FR" sz="1400" dirty="0">
                <a:latin typeface="Courier"/>
                <a:cs typeface="Courier"/>
              </a:rPr>
              <a:t>’ &lt; </a:t>
            </a:r>
            <a:r>
              <a:rPr lang="fr-FR" sz="1400" dirty="0" err="1">
                <a:latin typeface="Courier"/>
                <a:cs typeface="Courier"/>
              </a:rPr>
              <a:t>shakes.txt</a:t>
            </a:r>
            <a:r>
              <a:rPr lang="fr-FR" sz="1400" dirty="0">
                <a:latin typeface="Courier"/>
                <a:cs typeface="Courier"/>
              </a:rPr>
              <a:t> | tr </a:t>
            </a:r>
            <a:r>
              <a:rPr lang="en-US" sz="1400" dirty="0">
                <a:latin typeface="Courier"/>
                <a:cs typeface="Courier"/>
              </a:rPr>
              <a:t>–</a:t>
            </a:r>
            <a:r>
              <a:rPr lang="fr-FR" sz="1400" dirty="0" err="1">
                <a:latin typeface="Courier"/>
                <a:cs typeface="Courier"/>
              </a:rPr>
              <a:t>sc</a:t>
            </a:r>
            <a:r>
              <a:rPr lang="fr-FR" sz="1400" dirty="0">
                <a:latin typeface="Courier"/>
                <a:cs typeface="Courier"/>
              </a:rPr>
              <a:t> ‘A-</a:t>
            </a:r>
            <a:r>
              <a:rPr lang="fr-FR" sz="1400" dirty="0" err="1">
                <a:latin typeface="Courier"/>
                <a:cs typeface="Courier"/>
              </a:rPr>
              <a:t>Za</a:t>
            </a:r>
            <a:r>
              <a:rPr lang="fr-FR" sz="1400" dirty="0">
                <a:latin typeface="Courier"/>
                <a:cs typeface="Courier"/>
              </a:rPr>
              <a:t>-z’ ‘\n’ | sort | </a:t>
            </a:r>
            <a:r>
              <a:rPr lang="fr-FR" sz="1400" dirty="0" err="1">
                <a:latin typeface="Courier"/>
                <a:cs typeface="Courier"/>
              </a:rPr>
              <a:t>uniq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–</a:t>
            </a:r>
            <a:r>
              <a:rPr lang="fr-FR" sz="1400" dirty="0">
                <a:latin typeface="Courier"/>
                <a:cs typeface="Courier"/>
              </a:rPr>
              <a:t>c </a:t>
            </a:r>
            <a:r>
              <a:rPr lang="fr-FR" sz="1400" dirty="0" smtClean="0">
                <a:latin typeface="Courier"/>
                <a:cs typeface="Courier"/>
              </a:rPr>
              <a:t>| sort </a:t>
            </a:r>
            <a:r>
              <a:rPr lang="en-US" sz="1400" dirty="0" smtClean="0">
                <a:latin typeface="Courier"/>
                <a:cs typeface="Courier"/>
              </a:rPr>
              <a:t>–</a:t>
            </a:r>
            <a:r>
              <a:rPr lang="fr-FR" sz="1400" dirty="0" smtClean="0">
                <a:latin typeface="Courier"/>
                <a:cs typeface="Courier"/>
              </a:rPr>
              <a:t>n </a:t>
            </a:r>
            <a:r>
              <a:rPr lang="en-US" sz="1400" dirty="0" smtClean="0">
                <a:latin typeface="Courier"/>
                <a:cs typeface="Courier"/>
              </a:rPr>
              <a:t>–</a:t>
            </a:r>
            <a:r>
              <a:rPr lang="fr-FR" sz="1400" dirty="0" smtClean="0">
                <a:latin typeface="Courier"/>
                <a:cs typeface="Courier"/>
              </a:rPr>
              <a:t>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2608610"/>
            <a:ext cx="1292842" cy="256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23243 the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22225 </a:t>
            </a:r>
            <a:r>
              <a:rPr lang="en-US" sz="1600" dirty="0" err="1" smtClean="0">
                <a:latin typeface="Courier"/>
                <a:cs typeface="Courier"/>
              </a:rPr>
              <a:t>i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18618 and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16339 to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15687 of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12780 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12163 you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10839 my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10005 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8954 </a:t>
            </a:r>
            <a:r>
              <a:rPr lang="en-US" sz="1600" dirty="0" smtClean="0">
                <a:latin typeface="Courier"/>
                <a:cs typeface="Courier"/>
              </a:rPr>
              <a:t> d</a:t>
            </a:r>
            <a:endParaRPr lang="en-US" sz="1600" dirty="0">
              <a:latin typeface="Courier"/>
              <a:cs typeface="Courier"/>
            </a:endParaRPr>
          </a:p>
          <a:p>
            <a:pPr>
              <a:lnSpc>
                <a:spcPct val="90000"/>
              </a:lnSpc>
            </a:pPr>
            <a:endParaRPr lang="en-US" sz="1800" dirty="0">
              <a:latin typeface="+mn-lt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648200" y="3867150"/>
            <a:ext cx="3429000" cy="609600"/>
          </a:xfrm>
          <a:prstGeom prst="wedgeRoundRectCallout">
            <a:avLst>
              <a:gd name="adj1" fmla="val -105310"/>
              <a:gd name="adj2" fmla="val 108014"/>
              <a:gd name="adj3" fmla="val 16667"/>
            </a:avLst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rPr>
              <a:t>What happened here?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Issues in Tokenization</a:t>
            </a:r>
          </a:p>
        </p:txBody>
      </p:sp>
      <p:sp>
        <p:nvSpPr>
          <p:cNvPr id="26627" name="Rectangle 2051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sz="2000" dirty="0">
                <a:latin typeface="Courier"/>
                <a:cs typeface="Courier"/>
              </a:rPr>
              <a:t>Finland’s capital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  </a:t>
            </a:r>
            <a:r>
              <a:rPr lang="en-US" sz="2000" i="1" dirty="0" smtClean="0">
                <a:latin typeface="Courier"/>
                <a:cs typeface="Courier"/>
                <a:sym typeface="Symbol" charset="2"/>
              </a:rPr>
              <a:t> 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Finland </a:t>
            </a:r>
            <a:r>
              <a:rPr lang="en-US" sz="2000" dirty="0" err="1" smtClean="0">
                <a:latin typeface="Courier"/>
                <a:cs typeface="Courier"/>
                <a:sym typeface="Symbol" charset="2"/>
              </a:rPr>
              <a:t>Finlands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Finland’s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2000" i="1" dirty="0" smtClean="0">
                <a:latin typeface="Calibri"/>
                <a:cs typeface="Calibri"/>
                <a:sym typeface="Symbol" charset="2"/>
              </a:rPr>
              <a:t>?</a:t>
            </a:r>
            <a:endParaRPr lang="en-US" sz="2000" dirty="0">
              <a:latin typeface="Calibri"/>
              <a:cs typeface="Calibri"/>
              <a:sym typeface="Symbol" charset="2"/>
            </a:endParaRPr>
          </a:p>
          <a:p>
            <a:r>
              <a:rPr lang="en-US" sz="2000" dirty="0">
                <a:latin typeface="Courier"/>
                <a:cs typeface="Courier"/>
              </a:rPr>
              <a:t>what’re, I’m, </a:t>
            </a:r>
            <a:r>
              <a:rPr lang="en-US" sz="2000" dirty="0" smtClean="0">
                <a:latin typeface="Courier"/>
                <a:cs typeface="Courier"/>
              </a:rPr>
              <a:t>isn’t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</a:t>
            </a:r>
            <a:r>
              <a:rPr lang="en-US" sz="2000" i="1" dirty="0" smtClean="0">
                <a:latin typeface="Courier"/>
                <a:cs typeface="Courier"/>
              </a:rPr>
              <a:t> 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What 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are, I am, is not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Hewlett-Packard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      Hewlett Packard </a:t>
            </a:r>
            <a:r>
              <a:rPr lang="en-US" sz="2000" dirty="0" smtClean="0">
                <a:cs typeface="Calibri"/>
                <a:sym typeface="Symbol" charset="2"/>
              </a:rPr>
              <a:t>?</a:t>
            </a:r>
            <a:endParaRPr lang="en-US" sz="2000" dirty="0" smtClean="0">
              <a:latin typeface="Courier"/>
              <a:cs typeface="Courier"/>
              <a:sym typeface="Symbol" charset="2"/>
            </a:endParaRPr>
          </a:p>
          <a:p>
            <a:r>
              <a:rPr lang="en-US" sz="2000" dirty="0" smtClean="0">
                <a:latin typeface="Courier"/>
                <a:cs typeface="Courier"/>
                <a:sym typeface="Symbol" charset="2"/>
              </a:rPr>
              <a:t>state-of-the-art     </a:t>
            </a:r>
            <a:r>
              <a:rPr lang="en-US" sz="2000" dirty="0">
                <a:latin typeface="Courier"/>
                <a:cs typeface="Courier"/>
                <a:sym typeface="Symbol" charset="2"/>
              </a:rPr>
              <a:t> 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 state of the art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Lowercase	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lower-case lowercase lower case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</a:t>
            </a:r>
          </a:p>
          <a:p>
            <a:r>
              <a:rPr lang="en-US" sz="2000" dirty="0">
                <a:latin typeface="Courier"/>
                <a:cs typeface="Courier"/>
                <a:sym typeface="Symbol" charset="2"/>
              </a:rPr>
              <a:t>San Francisco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</a:t>
            </a:r>
            <a:r>
              <a:rPr lang="en-US" sz="2200" dirty="0" smtClean="0">
                <a:latin typeface="Calibri"/>
                <a:cs typeface="Calibri"/>
                <a:sym typeface="Symbol" charset="2"/>
              </a:rPr>
              <a:t>one token or two?</a:t>
            </a:r>
          </a:p>
          <a:p>
            <a:r>
              <a:rPr lang="en-US" sz="2000" dirty="0" smtClean="0">
                <a:latin typeface="Calibri"/>
                <a:cs typeface="Calibri"/>
                <a:sym typeface="Symbol" charset="2"/>
              </a:rPr>
              <a:t>m.p.h., PhD.		</a:t>
            </a:r>
            <a:r>
              <a:rPr lang="en-US" sz="2000" dirty="0" smtClean="0">
                <a:latin typeface="Courier"/>
                <a:cs typeface="Courier"/>
                <a:sym typeface="Symbol" charset="2"/>
              </a:rPr>
              <a:t>  </a:t>
            </a:r>
            <a:r>
              <a:rPr lang="en-US" sz="2000" dirty="0" smtClean="0">
                <a:latin typeface="Calibri"/>
                <a:cs typeface="Calibri"/>
                <a:sym typeface="Symbol" charset="2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964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Tokenization: language issues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pPr eaLnBrk="1" hangingPunct="1"/>
            <a:r>
              <a:rPr lang="en-US" dirty="0"/>
              <a:t>French</a:t>
            </a:r>
          </a:p>
          <a:p>
            <a:pPr lvl="1" eaLnBrk="1" hangingPunct="1"/>
            <a:r>
              <a:rPr lang="en-US" b="1" i="1" dirty="0" err="1"/>
              <a:t>L'ensemble</a:t>
            </a:r>
            <a:r>
              <a:rPr lang="en-US" dirty="0"/>
              <a:t> </a:t>
            </a:r>
            <a:r>
              <a:rPr lang="en-US" dirty="0">
                <a:sym typeface="Symbol" charset="2"/>
              </a:rPr>
              <a:t> one token or two?</a:t>
            </a:r>
          </a:p>
          <a:p>
            <a:pPr lvl="2" eaLnBrk="1" hangingPunct="1"/>
            <a:r>
              <a:rPr lang="en-US" b="1" i="1" dirty="0">
                <a:sym typeface="Symbol" charset="2"/>
              </a:rPr>
              <a:t>L </a:t>
            </a:r>
            <a:r>
              <a:rPr lang="en-US" dirty="0">
                <a:sym typeface="Symbol" charset="2"/>
              </a:rPr>
              <a:t>? </a:t>
            </a:r>
            <a:r>
              <a:rPr lang="en-US" b="1" i="1" dirty="0">
                <a:sym typeface="Symbol" charset="2"/>
              </a:rPr>
              <a:t>L’ </a:t>
            </a:r>
            <a:r>
              <a:rPr lang="en-US" dirty="0">
                <a:sym typeface="Symbol" charset="2"/>
              </a:rPr>
              <a:t>? </a:t>
            </a:r>
            <a:r>
              <a:rPr lang="en-US" b="1" i="1" dirty="0">
                <a:sym typeface="Symbol" charset="2"/>
              </a:rPr>
              <a:t>Le </a:t>
            </a:r>
            <a:r>
              <a:rPr lang="en-US" dirty="0">
                <a:sym typeface="Symbol" charset="2"/>
              </a:rPr>
              <a:t>?</a:t>
            </a:r>
          </a:p>
          <a:p>
            <a:pPr lvl="2" eaLnBrk="1" hangingPunct="1"/>
            <a:r>
              <a:rPr lang="en-US" dirty="0">
                <a:sym typeface="Symbol" charset="2"/>
              </a:rPr>
              <a:t>Want </a:t>
            </a:r>
            <a:r>
              <a:rPr lang="en-US" b="1" i="1" dirty="0" err="1">
                <a:sym typeface="Symbol" charset="2"/>
              </a:rPr>
              <a:t>l’ensemble</a:t>
            </a:r>
            <a:r>
              <a:rPr lang="en-US" dirty="0">
                <a:sym typeface="Symbol" charset="2"/>
              </a:rPr>
              <a:t> to match with </a:t>
            </a:r>
            <a:r>
              <a:rPr lang="en-US" b="1" i="1" dirty="0">
                <a:sym typeface="Symbol" charset="2"/>
              </a:rPr>
              <a:t>un ensemble</a:t>
            </a:r>
          </a:p>
          <a:p>
            <a:pPr lvl="1" eaLnBrk="1" hangingPunct="1"/>
            <a:endParaRPr lang="en-US" b="1" i="1" dirty="0">
              <a:sym typeface="Symbol" charset="2"/>
            </a:endParaRPr>
          </a:p>
          <a:p>
            <a:pPr eaLnBrk="1" hangingPunct="1"/>
            <a:r>
              <a:rPr lang="en-US" dirty="0">
                <a:sym typeface="Symbol" charset="2"/>
              </a:rPr>
              <a:t>German noun compounds are not segmented</a:t>
            </a:r>
          </a:p>
          <a:p>
            <a:pPr lvl="1" eaLnBrk="1" hangingPunct="1"/>
            <a:r>
              <a:rPr lang="en-US" sz="2000" b="1" i="1" dirty="0" err="1">
                <a:sym typeface="Symbol" charset="2"/>
              </a:rPr>
              <a:t>Lebensversicherungsgesellschaftsangestellter</a:t>
            </a:r>
            <a:endParaRPr lang="en-US" sz="2000" b="1" i="1" dirty="0">
              <a:sym typeface="Symbol" charset="2"/>
            </a:endParaRPr>
          </a:p>
          <a:p>
            <a:pPr lvl="1" eaLnBrk="1" hangingPunct="1"/>
            <a:r>
              <a:rPr lang="en-US" sz="2000" dirty="0">
                <a:sym typeface="Symbol" charset="2"/>
              </a:rPr>
              <a:t>‘life insurance company employee’</a:t>
            </a:r>
          </a:p>
          <a:p>
            <a:pPr lvl="1" eaLnBrk="1" hangingPunct="1"/>
            <a:r>
              <a:rPr lang="en-US" sz="2000" dirty="0">
                <a:sym typeface="Symbol" charset="2"/>
              </a:rPr>
              <a:t>German </a:t>
            </a:r>
            <a:r>
              <a:rPr lang="en-US" sz="2000" dirty="0" smtClean="0">
                <a:sym typeface="Symbol" charset="2"/>
              </a:rPr>
              <a:t>information retrieval needs </a:t>
            </a:r>
            <a:r>
              <a:rPr lang="en-US" sz="2000" b="1" dirty="0">
                <a:sym typeface="Symbol" charset="2"/>
              </a:rPr>
              <a:t>compound </a:t>
            </a:r>
            <a:r>
              <a:rPr lang="en-US" sz="2000" b="1" dirty="0" smtClean="0">
                <a:sym typeface="Symbol" charset="2"/>
              </a:rPr>
              <a:t>splitter</a:t>
            </a:r>
            <a:endParaRPr lang="en-US" sz="20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0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19200" y="-171450"/>
            <a:ext cx="7772400" cy="857250"/>
          </a:xfrm>
        </p:spPr>
        <p:txBody>
          <a:bodyPr/>
          <a:lstStyle/>
          <a:p>
            <a:pPr eaLnBrk="1" hangingPunct="1"/>
            <a:r>
              <a:rPr lang="en-US" dirty="0"/>
              <a:t>Tokenization: language issues</a:t>
            </a:r>
          </a:p>
        </p:txBody>
      </p:sp>
      <p:sp>
        <p:nvSpPr>
          <p:cNvPr id="12554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1219200" y="800100"/>
            <a:ext cx="8610600" cy="4343400"/>
          </a:xfrm>
        </p:spPr>
        <p:txBody>
          <a:bodyPr/>
          <a:lstStyle/>
          <a:p>
            <a:pPr eaLnBrk="1" hangingPunct="1"/>
            <a:r>
              <a:rPr lang="en-US" dirty="0">
                <a:sym typeface="Symbol" charset="2"/>
              </a:rPr>
              <a:t>Chinese and Japanese no spaces between words:</a:t>
            </a:r>
          </a:p>
          <a:p>
            <a:pPr lvl="1" eaLnBrk="1" hangingPunct="1"/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莎拉波娃现在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居住在美国东南部的佛罗里达。</a:t>
            </a:r>
            <a:endParaRPr lang="en-US" altLang="ja-JP" dirty="0">
              <a:latin typeface="华文黑体"/>
              <a:ea typeface="华文黑体"/>
              <a:cs typeface="华文黑体"/>
              <a:sym typeface="Symbol" charset="2"/>
            </a:endParaRPr>
          </a:p>
          <a:p>
            <a:pPr lvl="1" eaLnBrk="1" hangingPunct="1"/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莎拉波娃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现在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居住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en-US" altLang="ja-JP" dirty="0" smtClean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美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国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东南部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   </a:t>
            </a:r>
            <a:r>
              <a:rPr lang="ja-JP" altLang="en-US" dirty="0">
                <a:latin typeface="华文黑体"/>
                <a:ea typeface="华文黑体"/>
                <a:cs typeface="华文黑体"/>
                <a:sym typeface="Symbol" charset="2"/>
              </a:rPr>
              <a:t>的</a:t>
            </a:r>
            <a:r>
              <a:rPr lang="en-US" altLang="ja-JP" dirty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en-US" altLang="ja-JP" dirty="0" smtClean="0">
                <a:latin typeface="华文黑体"/>
                <a:ea typeface="华文黑体"/>
                <a:cs typeface="华文黑体"/>
                <a:sym typeface="Symbol" charset="2"/>
              </a:rPr>
              <a:t>  </a:t>
            </a:r>
            <a:r>
              <a:rPr lang="ja-JP" altLang="en-US" dirty="0" smtClean="0">
                <a:latin typeface="华文黑体"/>
                <a:ea typeface="华文黑体"/>
                <a:cs typeface="华文黑体"/>
                <a:sym typeface="Symbol" charset="2"/>
              </a:rPr>
              <a:t>佛罗里达</a:t>
            </a:r>
            <a:endParaRPr lang="ja-JP" altLang="en-US" dirty="0">
              <a:latin typeface="华文黑体"/>
              <a:ea typeface="华文黑体"/>
              <a:cs typeface="华文黑体"/>
              <a:sym typeface="Symbol" charset="2"/>
            </a:endParaRPr>
          </a:p>
          <a:p>
            <a:pPr lvl="1" eaLnBrk="1" hangingPunct="1"/>
            <a:r>
              <a:rPr lang="en-US" dirty="0" err="1">
                <a:solidFill>
                  <a:srgbClr val="595959"/>
                </a:solidFill>
                <a:sym typeface="Symbol" charset="2"/>
              </a:rPr>
              <a:t>Sharapova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 now </a:t>
            </a:r>
            <a:r>
              <a:rPr lang="en-US" dirty="0" smtClean="0">
                <a:solidFill>
                  <a:srgbClr val="595959"/>
                </a:solidFill>
                <a:sym typeface="Symbol" charset="2"/>
              </a:rPr>
              <a:t>    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lives in    </a:t>
            </a:r>
            <a:r>
              <a:rPr lang="en-US" dirty="0" smtClean="0">
                <a:solidFill>
                  <a:srgbClr val="595959"/>
                </a:solidFill>
                <a:sym typeface="Symbol" charset="2"/>
              </a:rPr>
              <a:t>   US       southeastern     </a:t>
            </a:r>
            <a:r>
              <a:rPr lang="en-US" dirty="0">
                <a:solidFill>
                  <a:srgbClr val="595959"/>
                </a:solidFill>
                <a:sym typeface="Symbol" charset="2"/>
              </a:rPr>
              <a:t>Florida</a:t>
            </a:r>
          </a:p>
          <a:p>
            <a:pPr eaLnBrk="1" hangingPunct="1"/>
            <a:r>
              <a:rPr lang="en-US" dirty="0">
                <a:sym typeface="Symbol" charset="2"/>
              </a:rPr>
              <a:t>Further complicated in Japanese, with multiple alphabets intermingled</a:t>
            </a:r>
          </a:p>
          <a:p>
            <a:pPr lvl="1" eaLnBrk="1" hangingPunct="1"/>
            <a:r>
              <a:rPr lang="en-US" dirty="0">
                <a:sym typeface="Symbol" charset="2"/>
              </a:rPr>
              <a:t>Dates/amounts in multiple formats</a:t>
            </a:r>
          </a:p>
        </p:txBody>
      </p:sp>
      <p:sp>
        <p:nvSpPr>
          <p:cNvPr id="1255437" name="Text Box 1037"/>
          <p:cNvSpPr txBox="1">
            <a:spLocks noChangeArrowheads="1"/>
          </p:cNvSpPr>
          <p:nvPr/>
        </p:nvSpPr>
        <p:spPr bwMode="auto">
          <a:xfrm>
            <a:off x="381000" y="3638550"/>
            <a:ext cx="83072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>
              <a:spcBef>
                <a:spcPct val="20000"/>
              </a:spcBef>
              <a:buClr>
                <a:schemeClr val="tx1"/>
              </a:buClr>
              <a:buSzPct val="55000"/>
              <a:buFont typeface="Wingdings" charset="2"/>
              <a:buNone/>
            </a:pPr>
            <a:r>
              <a:rPr lang="ja-JP" altLang="en-US" sz="2100" b="1" i="1" dirty="0"/>
              <a:t>フォーチュン</a:t>
            </a:r>
            <a:r>
              <a:rPr lang="en-US" altLang="ja-JP" sz="2100" b="1" i="1" dirty="0"/>
              <a:t>500</a:t>
            </a:r>
            <a:r>
              <a:rPr lang="ja-JP" altLang="en-US" sz="2100" b="1" i="1" dirty="0"/>
              <a:t>社は情報不足のため時間あた</a:t>
            </a:r>
            <a:r>
              <a:rPr lang="en-US" altLang="ja-JP" sz="2100" b="1" i="1" dirty="0"/>
              <a:t>$500K(</a:t>
            </a:r>
            <a:r>
              <a:rPr lang="ja-JP" altLang="en-US" sz="2100" b="1" i="1" dirty="0"/>
              <a:t>約</a:t>
            </a:r>
            <a:r>
              <a:rPr lang="en-US" altLang="ja-JP" sz="2100" b="1" i="1" dirty="0"/>
              <a:t>6,000</a:t>
            </a:r>
            <a:r>
              <a:rPr lang="ja-JP" altLang="en-US" sz="2100" b="1" i="1" dirty="0"/>
              <a:t>万円</a:t>
            </a:r>
            <a:r>
              <a:rPr lang="en-US" altLang="ja-JP" sz="2100" b="1" i="1" dirty="0"/>
              <a:t>)</a:t>
            </a:r>
            <a:endParaRPr lang="en-US" sz="2100" b="1" i="1" dirty="0"/>
          </a:p>
        </p:txBody>
      </p:sp>
      <p:grpSp>
        <p:nvGrpSpPr>
          <p:cNvPr id="28677" name="Group 1032"/>
          <p:cNvGrpSpPr>
            <a:grpSpLocks/>
          </p:cNvGrpSpPr>
          <p:nvPr/>
        </p:nvGrpSpPr>
        <p:grpSpPr bwMode="auto">
          <a:xfrm>
            <a:off x="1676401" y="4229100"/>
            <a:ext cx="5435600" cy="400050"/>
            <a:chOff x="422" y="3792"/>
            <a:chExt cx="3424" cy="336"/>
          </a:xfrm>
        </p:grpSpPr>
        <p:sp>
          <p:nvSpPr>
            <p:cNvPr id="28691" name="Text Box 1028"/>
            <p:cNvSpPr txBox="1">
              <a:spLocks noChangeArrowheads="1"/>
            </p:cNvSpPr>
            <p:nvPr/>
          </p:nvSpPr>
          <p:spPr bwMode="auto">
            <a:xfrm>
              <a:off x="422" y="3792"/>
              <a:ext cx="722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Calibri"/>
                  <a:cs typeface="Calibri"/>
                </a:rPr>
                <a:t>Katakana</a:t>
              </a:r>
            </a:p>
          </p:txBody>
        </p:sp>
        <p:sp>
          <p:nvSpPr>
            <p:cNvPr id="28692" name="Text Box 1029"/>
            <p:cNvSpPr txBox="1">
              <a:spLocks noChangeArrowheads="1"/>
            </p:cNvSpPr>
            <p:nvPr/>
          </p:nvSpPr>
          <p:spPr bwMode="auto">
            <a:xfrm>
              <a:off x="1499" y="3792"/>
              <a:ext cx="703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Calibri"/>
                  <a:cs typeface="Calibri"/>
                </a:rPr>
                <a:t>Hiragana</a:t>
              </a:r>
            </a:p>
          </p:txBody>
        </p:sp>
        <p:sp>
          <p:nvSpPr>
            <p:cNvPr id="28693" name="Text Box 1030"/>
            <p:cNvSpPr txBox="1">
              <a:spLocks noChangeArrowheads="1"/>
            </p:cNvSpPr>
            <p:nvPr/>
          </p:nvSpPr>
          <p:spPr bwMode="auto">
            <a:xfrm>
              <a:off x="2603" y="3792"/>
              <a:ext cx="438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Calibri"/>
                  <a:cs typeface="Calibri"/>
                </a:rPr>
                <a:t>Kanji</a:t>
              </a:r>
            </a:p>
          </p:txBody>
        </p:sp>
        <p:sp>
          <p:nvSpPr>
            <p:cNvPr id="28694" name="Text Box 1031"/>
            <p:cNvSpPr txBox="1">
              <a:spLocks noChangeArrowheads="1"/>
            </p:cNvSpPr>
            <p:nvPr/>
          </p:nvSpPr>
          <p:spPr bwMode="auto">
            <a:xfrm>
              <a:off x="3275" y="3792"/>
              <a:ext cx="571" cy="336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latin typeface="Calibri"/>
                  <a:cs typeface="Calibri"/>
                </a:rPr>
                <a:t>Romaji</a:t>
              </a:r>
              <a:endParaRPr lang="en-US" sz="2000" dirty="0">
                <a:latin typeface="Calibri"/>
                <a:cs typeface="Calibri"/>
              </a:endParaRPr>
            </a:p>
          </p:txBody>
        </p:sp>
      </p:grpSp>
      <p:sp>
        <p:nvSpPr>
          <p:cNvPr id="28678" name="Rectangle 1040"/>
          <p:cNvSpPr>
            <a:spLocks noChangeArrowheads="1"/>
          </p:cNvSpPr>
          <p:nvPr/>
        </p:nvSpPr>
        <p:spPr bwMode="auto">
          <a:xfrm>
            <a:off x="914400" y="3600005"/>
            <a:ext cx="14478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79" name="AutoShape 1041"/>
          <p:cNvCxnSpPr>
            <a:cxnSpLocks noChangeShapeType="1"/>
            <a:stCxn id="28691" idx="0"/>
            <a:endCxn id="28678" idx="2"/>
          </p:cNvCxnSpPr>
          <p:nvPr/>
        </p:nvCxnSpPr>
        <p:spPr bwMode="auto">
          <a:xfrm flipH="1" flipV="1">
            <a:off x="1638300" y="4061670"/>
            <a:ext cx="611189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0" name="Rectangle 1044"/>
          <p:cNvSpPr>
            <a:spLocks noChangeArrowheads="1"/>
          </p:cNvSpPr>
          <p:nvPr/>
        </p:nvSpPr>
        <p:spPr bwMode="auto">
          <a:xfrm>
            <a:off x="4724400" y="3600005"/>
            <a:ext cx="5334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1" name="AutoShape 1045"/>
          <p:cNvCxnSpPr>
            <a:cxnSpLocks noChangeShapeType="1"/>
            <a:stCxn id="28692" idx="0"/>
            <a:endCxn id="28680" idx="2"/>
          </p:cNvCxnSpPr>
          <p:nvPr/>
        </p:nvCxnSpPr>
        <p:spPr bwMode="auto">
          <a:xfrm flipV="1">
            <a:off x="3944146" y="4061670"/>
            <a:ext cx="1046954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2" name="Rectangle 1046"/>
          <p:cNvSpPr>
            <a:spLocks noChangeArrowheads="1"/>
          </p:cNvSpPr>
          <p:nvPr/>
        </p:nvSpPr>
        <p:spPr bwMode="auto">
          <a:xfrm>
            <a:off x="5257800" y="3600005"/>
            <a:ext cx="5334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3" name="AutoShape 1047"/>
          <p:cNvCxnSpPr>
            <a:cxnSpLocks noChangeShapeType="1"/>
            <a:stCxn id="28693" idx="0"/>
            <a:endCxn id="28682" idx="2"/>
          </p:cNvCxnSpPr>
          <p:nvPr/>
        </p:nvCxnSpPr>
        <p:spPr bwMode="auto">
          <a:xfrm flipV="1">
            <a:off x="5486402" y="4061670"/>
            <a:ext cx="38098" cy="16743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8684" name="Rectangle 1048"/>
          <p:cNvSpPr>
            <a:spLocks noChangeArrowheads="1"/>
          </p:cNvSpPr>
          <p:nvPr/>
        </p:nvSpPr>
        <p:spPr bwMode="auto">
          <a:xfrm>
            <a:off x="6934200" y="3569643"/>
            <a:ext cx="228600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685" name="AutoShape 1049"/>
          <p:cNvCxnSpPr>
            <a:cxnSpLocks noChangeShapeType="1"/>
            <a:stCxn id="28694" idx="0"/>
            <a:endCxn id="28684" idx="2"/>
          </p:cNvCxnSpPr>
          <p:nvPr/>
        </p:nvCxnSpPr>
        <p:spPr bwMode="auto">
          <a:xfrm flipV="1">
            <a:off x="6658771" y="4031308"/>
            <a:ext cx="389729" cy="197792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55451" name="Text Box 1051"/>
          <p:cNvSpPr txBox="1">
            <a:spLocks noChangeArrowheads="1"/>
          </p:cNvSpPr>
          <p:nvPr/>
        </p:nvSpPr>
        <p:spPr bwMode="auto">
          <a:xfrm>
            <a:off x="1062038" y="4629150"/>
            <a:ext cx="62020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End-user can express query entirely in hiragana!</a:t>
            </a:r>
          </a:p>
        </p:txBody>
      </p:sp>
    </p:spTree>
    <p:extLst>
      <p:ext uri="{BB962C8B-B14F-4D97-AF65-F5344CB8AC3E}">
        <p14:creationId xmlns:p14="http://schemas.microsoft.com/office/powerpoint/2010/main" val="27456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37" grpId="0"/>
      <p:bldP spid="28678" grpId="0" animBg="1"/>
      <p:bldP spid="28680" grpId="0" animBg="1"/>
      <p:bldP spid="28682" grpId="0" animBg="1"/>
      <p:bldP spid="28684" grpId="0" animBg="1"/>
      <p:bldP spid="12554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smtClean="0"/>
              <a:t>Tokenization in </a:t>
            </a:r>
            <a:r>
              <a:rPr lang="en-US" dirty="0"/>
              <a:t>Chinese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Also called </a:t>
            </a:r>
            <a:r>
              <a:rPr lang="en-US" b="1" dirty="0" smtClean="0"/>
              <a:t>Word Segmentation</a:t>
            </a:r>
          </a:p>
          <a:p>
            <a:r>
              <a:rPr lang="en-US" dirty="0" smtClean="0"/>
              <a:t>Chinese </a:t>
            </a:r>
            <a:r>
              <a:rPr lang="en-US" dirty="0"/>
              <a:t>w</a:t>
            </a:r>
            <a:r>
              <a:rPr lang="en-US" dirty="0" smtClean="0"/>
              <a:t>ords are composed </a:t>
            </a:r>
            <a:r>
              <a:rPr lang="en-US" dirty="0"/>
              <a:t>of characters</a:t>
            </a:r>
          </a:p>
          <a:p>
            <a:pPr lvl="1"/>
            <a:r>
              <a:rPr lang="en-US" dirty="0"/>
              <a:t>Characters are generally 1 syllable and 1 morpheme.</a:t>
            </a:r>
          </a:p>
          <a:p>
            <a:pPr lvl="1"/>
            <a:r>
              <a:rPr lang="en-US" dirty="0"/>
              <a:t>Average word is 2.4 characters long.</a:t>
            </a:r>
          </a:p>
          <a:p>
            <a:r>
              <a:rPr lang="en-US" dirty="0"/>
              <a:t>Standard </a:t>
            </a:r>
            <a:r>
              <a:rPr lang="en-US" dirty="0" smtClean="0"/>
              <a:t>baseline segmentation </a:t>
            </a:r>
            <a:r>
              <a:rPr lang="en-US" dirty="0"/>
              <a:t>algorithm: </a:t>
            </a:r>
          </a:p>
          <a:p>
            <a:pPr lvl="1"/>
            <a:r>
              <a:rPr lang="en-US" dirty="0"/>
              <a:t>Maximum Matching </a:t>
            </a:r>
            <a:r>
              <a:rPr lang="en-US" dirty="0" smtClean="0"/>
              <a:t> (</a:t>
            </a:r>
            <a:r>
              <a:rPr lang="en-US" dirty="0"/>
              <a:t>also called Greedy)</a:t>
            </a:r>
          </a:p>
        </p:txBody>
      </p:sp>
    </p:spTree>
    <p:extLst>
      <p:ext uri="{BB962C8B-B14F-4D97-AF65-F5344CB8AC3E}">
        <p14:creationId xmlns:p14="http://schemas.microsoft.com/office/powerpoint/2010/main" val="16272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772400" cy="742950"/>
          </a:xfrm>
        </p:spPr>
        <p:txBody>
          <a:bodyPr/>
          <a:lstStyle/>
          <a:p>
            <a:pPr eaLnBrk="1" hangingPunct="1"/>
            <a:r>
              <a:rPr lang="en-US" dirty="0" smtClean="0"/>
              <a:t>Regular Expressions: Negation in Disjunction</a:t>
            </a:r>
            <a:endParaRPr lang="en-US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28750"/>
            <a:ext cx="7620000" cy="4114799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Negations</a:t>
            </a:r>
            <a:r>
              <a:rPr lang="en-US" dirty="0" smtClean="0">
                <a:solidFill>
                  <a:srgbClr val="CC0000"/>
                </a:solidFill>
                <a:latin typeface="Courier" charset="0"/>
              </a:rPr>
              <a:t> [^</a:t>
            </a:r>
            <a:r>
              <a:rPr lang="en-US" dirty="0" err="1" smtClean="0">
                <a:solidFill>
                  <a:srgbClr val="CC0000"/>
                </a:solidFill>
                <a:latin typeface="Courier" charset="0"/>
              </a:rPr>
              <a:t>Ss</a:t>
            </a:r>
            <a:r>
              <a:rPr lang="en-US" dirty="0" smtClean="0">
                <a:solidFill>
                  <a:srgbClr val="CC0000"/>
                </a:solidFill>
                <a:latin typeface="Courier" charset="0"/>
              </a:rPr>
              <a:t>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Carat means negation only when first in []</a:t>
            </a:r>
          </a:p>
          <a:p>
            <a:pPr eaLnBrk="1" hangingPunct="1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09600" y="2495550"/>
          <a:ext cx="792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/>
                <a:gridCol w="2453640"/>
                <a:gridCol w="388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[^A-Z]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an </a:t>
                      </a:r>
                      <a:r>
                        <a:rPr lang="en-US" dirty="0" smtClean="0"/>
                        <a:t>upper case letter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urier"/>
                          <a:cs typeface="Courier"/>
                        </a:rPr>
                        <a:t>O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y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fn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dirty="0" err="1" smtClean="0">
                          <a:latin typeface="Courier"/>
                          <a:cs typeface="Courier"/>
                        </a:rPr>
                        <a:t>pripetchik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</a:t>
                      </a: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Ss</a:t>
                      </a:r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]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Neither ‘S’ nor ‘s’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I</a:t>
                      </a:r>
                      <a:r>
                        <a:rPr lang="en-US" u="none" dirty="0" smtClean="0">
                          <a:solidFill>
                            <a:srgbClr val="000000"/>
                          </a:solidFill>
                          <a:latin typeface="Courier"/>
                          <a:cs typeface="Courier"/>
                        </a:rPr>
                        <a:t> have no exquisite reason”</a:t>
                      </a:r>
                      <a:endParaRPr lang="en-US" u="none" dirty="0">
                        <a:solidFill>
                          <a:srgbClr val="000000"/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[^e^]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Neither e nor ^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Look h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e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re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CC0000"/>
                          </a:solidFill>
                          <a:latin typeface="Courier"/>
                          <a:cs typeface="Courier"/>
                        </a:rPr>
                        <a:t>a^b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pattern</a:t>
                      </a:r>
                      <a:r>
                        <a:rPr lang="en-US" baseline="0" dirty="0" smtClean="0"/>
                        <a:t> a</a:t>
                      </a:r>
                      <a:r>
                        <a:rPr lang="en-US" dirty="0" smtClean="0"/>
                        <a:t> carat</a:t>
                      </a:r>
                      <a:r>
                        <a:rPr lang="en-US" baseline="0" dirty="0" smtClean="0"/>
                        <a:t> 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Look up </a:t>
                      </a:r>
                      <a:r>
                        <a:rPr lang="en-US" u="sng" dirty="0" err="1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a^b</a:t>
                      </a:r>
                      <a:r>
                        <a:rPr lang="en-US" u="sng" dirty="0" smtClean="0">
                          <a:solidFill>
                            <a:srgbClr val="3366FF"/>
                          </a:solidFill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dirty="0" smtClean="0">
                          <a:latin typeface="Courier"/>
                          <a:cs typeface="Courier"/>
                        </a:rPr>
                        <a:t>now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6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Matching</a:t>
            </a:r>
            <a:br>
              <a:rPr lang="en-US"/>
            </a:br>
            <a:r>
              <a:rPr lang="en-US"/>
              <a:t>Word Segmentation Algorithm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533400" indent="-533400"/>
            <a:r>
              <a:rPr lang="en-US"/>
              <a:t>Given a wordlist of Chinese, and a string.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Start a pointer at the beginning of the string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Find the longest word in dictionary that matches the string starting at pointer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Move the pointer over the word in string</a:t>
            </a:r>
          </a:p>
          <a:p>
            <a:pPr marL="533400" indent="-533400">
              <a:buClr>
                <a:schemeClr val="tx1"/>
              </a:buClr>
              <a:buFont typeface="Arial" charset="0"/>
              <a:buAutoNum type="arabicParenR"/>
            </a:pPr>
            <a:r>
              <a:rPr lang="en-US"/>
              <a:t>Go to 2</a:t>
            </a:r>
          </a:p>
        </p:txBody>
      </p:sp>
    </p:spTree>
    <p:extLst>
      <p:ext uri="{BB962C8B-B14F-4D97-AF65-F5344CB8AC3E}">
        <p14:creationId xmlns:p14="http://schemas.microsoft.com/office/powerpoint/2010/main" val="5101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71450"/>
            <a:ext cx="7772400" cy="857250"/>
          </a:xfrm>
        </p:spPr>
        <p:txBody>
          <a:bodyPr/>
          <a:lstStyle/>
          <a:p>
            <a:r>
              <a:rPr lang="en-US" dirty="0" smtClean="0"/>
              <a:t>Max-match segmentation illustration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990600"/>
            <a:ext cx="8763000" cy="4152900"/>
          </a:xfrm>
        </p:spPr>
        <p:txBody>
          <a:bodyPr/>
          <a:lstStyle/>
          <a:p>
            <a:r>
              <a:rPr lang="en-US" sz="2800" dirty="0" err="1" smtClean="0"/>
              <a:t>Thecat</a:t>
            </a:r>
            <a:r>
              <a:rPr lang="en-US" sz="2800" dirty="0" err="1"/>
              <a:t>i</a:t>
            </a:r>
            <a:r>
              <a:rPr lang="en-US" sz="2800" dirty="0" err="1" smtClean="0"/>
              <a:t>nthehat</a:t>
            </a:r>
            <a:endParaRPr lang="en-US" sz="2800" dirty="0" smtClean="0"/>
          </a:p>
          <a:p>
            <a:r>
              <a:rPr lang="en-US" sz="2800" dirty="0" err="1" smtClean="0"/>
              <a:t>Thetabledownthere</a:t>
            </a:r>
            <a:endParaRPr lang="en-US" sz="2800" dirty="0" smtClean="0"/>
          </a:p>
          <a:p>
            <a:endParaRPr lang="en-US" dirty="0" smtClean="0"/>
          </a:p>
          <a:p>
            <a:r>
              <a:rPr lang="en-US" dirty="0" smtClean="0"/>
              <a:t>Doesn’t </a:t>
            </a:r>
            <a:r>
              <a:rPr lang="en-US" dirty="0"/>
              <a:t>generally work in </a:t>
            </a:r>
            <a:r>
              <a:rPr lang="en-US" dirty="0" smtClean="0"/>
              <a:t>English</a:t>
            </a:r>
            <a:r>
              <a:rPr lang="en-US" dirty="0"/>
              <a:t>!</a:t>
            </a:r>
          </a:p>
          <a:p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works astonishingly well in Chinese</a:t>
            </a:r>
          </a:p>
          <a:p>
            <a:pPr lvl="1" eaLnBrk="1" hangingPunct="1"/>
            <a:r>
              <a:rPr lang="ja-JP" altLang="en-US" dirty="0">
                <a:cs typeface="ＭＳ Ｐゴシック" charset="-128"/>
                <a:sym typeface="Symbol" charset="2"/>
              </a:rPr>
              <a:t>莎拉波娃现在居住在美国东南部的佛罗里达。</a:t>
            </a:r>
            <a:endParaRPr lang="en-US" altLang="ja-JP" dirty="0">
              <a:cs typeface="ＭＳ Ｐゴシック" charset="-128"/>
              <a:sym typeface="Symbol" charset="2"/>
            </a:endParaRPr>
          </a:p>
          <a:p>
            <a:pPr lvl="1" eaLnBrk="1" hangingPunct="1"/>
            <a:r>
              <a:rPr lang="ja-JP" altLang="en-US" dirty="0">
                <a:cs typeface="ＭＳ Ｐゴシック" charset="-128"/>
                <a:sym typeface="Symbol" charset="2"/>
              </a:rPr>
              <a:t>莎拉波娃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现在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居住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在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美国</a:t>
            </a:r>
            <a:r>
              <a:rPr lang="en-US" altLang="ja-JP" dirty="0">
                <a:cs typeface="ＭＳ Ｐゴシック" charset="-128"/>
                <a:sym typeface="Symbol" charset="2"/>
              </a:rPr>
              <a:t>   </a:t>
            </a:r>
            <a:r>
              <a:rPr lang="ja-JP" altLang="en-US" dirty="0">
                <a:cs typeface="ＭＳ Ｐゴシック" charset="-128"/>
                <a:sym typeface="Symbol" charset="2"/>
              </a:rPr>
              <a:t>东南部</a:t>
            </a:r>
            <a:r>
              <a:rPr lang="en-US" altLang="ja-JP" dirty="0">
                <a:cs typeface="ＭＳ Ｐゴシック" charset="-128"/>
                <a:sym typeface="Symbol" charset="2"/>
              </a:rPr>
              <a:t>     </a:t>
            </a:r>
            <a:r>
              <a:rPr lang="ja-JP" altLang="en-US" dirty="0">
                <a:cs typeface="ＭＳ Ｐゴシック" charset="-128"/>
                <a:sym typeface="Symbol" charset="2"/>
              </a:rPr>
              <a:t>的</a:t>
            </a:r>
            <a:r>
              <a:rPr lang="en-US" altLang="ja-JP" dirty="0">
                <a:cs typeface="ＭＳ Ｐゴシック" charset="-128"/>
                <a:sym typeface="Symbol" charset="2"/>
              </a:rPr>
              <a:t>  </a:t>
            </a:r>
            <a:r>
              <a:rPr lang="ja-JP" altLang="en-US" dirty="0">
                <a:cs typeface="ＭＳ Ｐゴシック" charset="-128"/>
                <a:sym typeface="Symbol" charset="2"/>
              </a:rPr>
              <a:t>佛罗里达</a:t>
            </a:r>
            <a:endParaRPr lang="en-US" altLang="ja-JP" sz="2400" dirty="0"/>
          </a:p>
          <a:p>
            <a:r>
              <a:rPr lang="en-US" dirty="0" smtClean="0"/>
              <a:t>Modern probabilistic segmentation </a:t>
            </a:r>
            <a:r>
              <a:rPr lang="en-US" dirty="0"/>
              <a:t>algorithms </a:t>
            </a:r>
            <a:r>
              <a:rPr lang="en-US" dirty="0" smtClean="0"/>
              <a:t>even better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53000" y="150495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the table down </a:t>
            </a:r>
            <a:r>
              <a:rPr lang="en-US" sz="2000" dirty="0" smtClean="0"/>
              <a:t>there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04775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 smtClean="0"/>
              <a:t>the cat in the hat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96215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t</a:t>
            </a:r>
            <a:r>
              <a:rPr lang="en-US" sz="2000" dirty="0" smtClean="0"/>
              <a:t>heta bled own there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51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  <p:bldP spid="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648200" cy="1905000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latin typeface="Calibri" charset="0"/>
              </a:rPr>
              <a:t>Word </a:t>
            </a:r>
            <a:r>
              <a:rPr lang="en-US" sz="3600" dirty="0">
                <a:solidFill>
                  <a:srgbClr val="A4001D"/>
                </a:solidFill>
                <a:latin typeface="Calibri" charset="0"/>
              </a:rPr>
              <a:t>tokenization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86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Word Normalization and Stemming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Normalization</a:t>
            </a:r>
          </a:p>
        </p:txBody>
      </p:sp>
      <p:sp>
        <p:nvSpPr>
          <p:cNvPr id="35843" name="Rectangle 2051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charset="2"/>
              </a:rPr>
              <a:t>Need to “normalize” terms </a:t>
            </a:r>
          </a:p>
          <a:p>
            <a:pPr lvl="1" eaLnBrk="1" hangingPunct="1"/>
            <a:r>
              <a:rPr lang="en-US" dirty="0" smtClean="0">
                <a:sym typeface="Symbol" charset="2"/>
              </a:rPr>
              <a:t>Information Retrieval: </a:t>
            </a:r>
            <a:r>
              <a:rPr lang="en-US" dirty="0">
                <a:sym typeface="Symbol" charset="2"/>
              </a:rPr>
              <a:t>indexed text &amp; query terms must have same form.</a:t>
            </a:r>
          </a:p>
          <a:p>
            <a:pPr lvl="2" eaLnBrk="1" hangingPunct="1"/>
            <a:r>
              <a:rPr lang="en-US" sz="1800" dirty="0">
                <a:sym typeface="Symbol" charset="2"/>
              </a:rPr>
              <a:t>We want to match </a:t>
            </a:r>
            <a:r>
              <a:rPr lang="en-US" sz="1800" b="1" i="1" dirty="0">
                <a:sym typeface="Symbol" charset="2"/>
              </a:rPr>
              <a:t>U.S.A.</a:t>
            </a:r>
            <a:r>
              <a:rPr lang="en-US" sz="1800" dirty="0">
                <a:sym typeface="Symbol" charset="2"/>
              </a:rPr>
              <a:t> and </a:t>
            </a:r>
            <a:r>
              <a:rPr lang="en-US" sz="1800" b="1" i="1" dirty="0">
                <a:sym typeface="Symbol" charset="2"/>
              </a:rPr>
              <a:t>USA</a:t>
            </a:r>
            <a:endParaRPr lang="en-US" sz="1800" dirty="0">
              <a:sym typeface="Symbol" charset="2"/>
            </a:endParaRPr>
          </a:p>
          <a:p>
            <a:pPr eaLnBrk="1" hangingPunct="1"/>
            <a:r>
              <a:rPr lang="en-US" dirty="0" smtClean="0">
                <a:sym typeface="Symbol" charset="2"/>
              </a:rPr>
              <a:t>We implicitly define </a:t>
            </a:r>
            <a:r>
              <a:rPr lang="en-US" dirty="0">
                <a:sym typeface="Symbol" charset="2"/>
              </a:rPr>
              <a:t>equivalence classes of terms</a:t>
            </a:r>
          </a:p>
          <a:p>
            <a:pPr lvl="1" eaLnBrk="1" hangingPunct="1"/>
            <a:r>
              <a:rPr lang="en-US" dirty="0">
                <a:sym typeface="Symbol" charset="2"/>
              </a:rPr>
              <a:t>e.g., </a:t>
            </a:r>
            <a:r>
              <a:rPr lang="en-US" dirty="0" smtClean="0">
                <a:sym typeface="Symbol" charset="2"/>
              </a:rPr>
              <a:t>deleting </a:t>
            </a:r>
            <a:r>
              <a:rPr lang="en-US" dirty="0">
                <a:sym typeface="Symbol" charset="2"/>
              </a:rPr>
              <a:t>periods in a term</a:t>
            </a:r>
          </a:p>
          <a:p>
            <a:pPr eaLnBrk="1" hangingPunct="1"/>
            <a:r>
              <a:rPr lang="en-US" dirty="0" smtClean="0">
                <a:sym typeface="Symbol" charset="2"/>
              </a:rPr>
              <a:t>Alternative: asymmetric </a:t>
            </a:r>
            <a:r>
              <a:rPr lang="en-US" dirty="0">
                <a:sym typeface="Symbol" charset="2"/>
              </a:rPr>
              <a:t>expansion: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window, windows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windows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Windows, windows, window</a:t>
            </a:r>
          </a:p>
          <a:p>
            <a:pPr lvl="1" eaLnBrk="1" hangingPunct="1"/>
            <a:r>
              <a:rPr lang="en-US" sz="1600" dirty="0">
                <a:sym typeface="Symbol" charset="2"/>
              </a:rPr>
              <a:t>Enter: </a:t>
            </a:r>
            <a:r>
              <a:rPr lang="en-US" sz="1600" b="1" i="1" dirty="0">
                <a:sym typeface="Symbol" charset="2"/>
              </a:rPr>
              <a:t>Windows</a:t>
            </a:r>
            <a:r>
              <a:rPr lang="en-US" sz="1600" dirty="0">
                <a:sym typeface="Symbol" charset="2"/>
              </a:rPr>
              <a:t>	Search: </a:t>
            </a:r>
            <a:r>
              <a:rPr lang="en-US" sz="1600" b="1" i="1" dirty="0">
                <a:sym typeface="Symbol" charset="2"/>
              </a:rPr>
              <a:t>Windows</a:t>
            </a:r>
          </a:p>
          <a:p>
            <a:pPr eaLnBrk="1" hangingPunct="1"/>
            <a:r>
              <a:rPr lang="en-US" dirty="0">
                <a:sym typeface="Symbol" charset="2"/>
              </a:rPr>
              <a:t>Potentially more powerful, but less efficient</a:t>
            </a:r>
          </a:p>
          <a:p>
            <a:pPr lvl="1" eaLnBrk="1" hangingPunct="1"/>
            <a:endParaRPr lang="en-US" sz="18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318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Case folding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Applications like IR: reduce </a:t>
            </a:r>
            <a:r>
              <a:rPr lang="en-US" sz="2800" dirty="0"/>
              <a:t>all letters to lower case</a:t>
            </a:r>
          </a:p>
          <a:p>
            <a:pPr lvl="1" eaLnBrk="1" hangingPunct="1"/>
            <a:r>
              <a:rPr lang="en-US" sz="2400" dirty="0" smtClean="0"/>
              <a:t>Since users tend to use lower case</a:t>
            </a:r>
          </a:p>
          <a:p>
            <a:pPr lvl="1" eaLnBrk="1" hangingPunct="1"/>
            <a:r>
              <a:rPr lang="en-US" sz="2400" dirty="0" smtClean="0"/>
              <a:t>Possible exception</a:t>
            </a:r>
            <a:r>
              <a:rPr lang="en-US" sz="2400" dirty="0"/>
              <a:t>: upper case in mid-sentence?</a:t>
            </a:r>
          </a:p>
          <a:p>
            <a:pPr lvl="2" eaLnBrk="1" hangingPunct="1"/>
            <a:r>
              <a:rPr lang="en-US" sz="2000" dirty="0"/>
              <a:t>e.g., </a:t>
            </a:r>
            <a:r>
              <a:rPr lang="en-US" sz="2000" b="1" i="1" dirty="0"/>
              <a:t>General Motors</a:t>
            </a:r>
          </a:p>
          <a:p>
            <a:pPr lvl="2" eaLnBrk="1" hangingPunct="1"/>
            <a:r>
              <a:rPr lang="en-US" sz="2000" b="1" i="1" dirty="0"/>
              <a:t>Fed</a:t>
            </a:r>
            <a:r>
              <a:rPr lang="en-US" sz="2000" dirty="0"/>
              <a:t> vs. </a:t>
            </a:r>
            <a:r>
              <a:rPr lang="en-US" sz="2000" b="1" i="1" dirty="0"/>
              <a:t>fed</a:t>
            </a:r>
          </a:p>
          <a:p>
            <a:pPr lvl="2" eaLnBrk="1" hangingPunct="1"/>
            <a:r>
              <a:rPr lang="en-US" sz="2000" b="1" i="1" dirty="0"/>
              <a:t>SAIL</a:t>
            </a:r>
            <a:r>
              <a:rPr lang="en-US" sz="2000" dirty="0"/>
              <a:t> vs. </a:t>
            </a:r>
            <a:r>
              <a:rPr lang="en-US" sz="2000" b="1" i="1" dirty="0"/>
              <a:t>sail</a:t>
            </a:r>
          </a:p>
          <a:p>
            <a:r>
              <a:rPr lang="en-US" sz="2800" dirty="0" smtClean="0"/>
              <a:t>For </a:t>
            </a:r>
            <a:r>
              <a:rPr lang="en-US" sz="2800" dirty="0"/>
              <a:t>sentiment analysis, MT, </a:t>
            </a:r>
            <a:r>
              <a:rPr lang="en-US" sz="2800" dirty="0" smtClean="0"/>
              <a:t>Information </a:t>
            </a:r>
            <a:r>
              <a:rPr lang="en-US" sz="2800" dirty="0"/>
              <a:t>extraction</a:t>
            </a:r>
          </a:p>
          <a:p>
            <a:pPr lvl="1"/>
            <a:r>
              <a:rPr lang="en-US" sz="2400" dirty="0"/>
              <a:t>Case is helpful </a:t>
            </a:r>
            <a:r>
              <a:rPr lang="en-US" sz="2400" dirty="0" smtClean="0"/>
              <a:t>(</a:t>
            </a:r>
            <a:r>
              <a:rPr lang="en-US" sz="2400" b="1" i="1" dirty="0" smtClean="0"/>
              <a:t>US</a:t>
            </a:r>
            <a:r>
              <a:rPr lang="en-US" sz="2400" dirty="0" smtClean="0"/>
              <a:t> versus </a:t>
            </a:r>
            <a:r>
              <a:rPr lang="en-US" sz="2400" b="1" i="1" dirty="0" smtClean="0"/>
              <a:t>us </a:t>
            </a:r>
            <a:r>
              <a:rPr lang="en-US" sz="2400" dirty="0" smtClean="0"/>
              <a:t>is </a:t>
            </a:r>
            <a:r>
              <a:rPr lang="en-US" sz="2400" dirty="0"/>
              <a:t>important)</a:t>
            </a:r>
          </a:p>
        </p:txBody>
      </p:sp>
    </p:spTree>
    <p:extLst>
      <p:ext uri="{BB962C8B-B14F-4D97-AF65-F5344CB8AC3E}">
        <p14:creationId xmlns:p14="http://schemas.microsoft.com/office/powerpoint/2010/main" val="38916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Lemmatization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352550"/>
            <a:ext cx="8686800" cy="3333750"/>
          </a:xfrm>
        </p:spPr>
        <p:txBody>
          <a:bodyPr/>
          <a:lstStyle/>
          <a:p>
            <a:pPr eaLnBrk="1" hangingPunct="1"/>
            <a:r>
              <a:rPr lang="en-US" dirty="0"/>
              <a:t>Reduce </a:t>
            </a:r>
            <a:r>
              <a:rPr lang="en-US" dirty="0" smtClean="0"/>
              <a:t>inflections or variant </a:t>
            </a:r>
            <a:r>
              <a:rPr lang="en-US" dirty="0"/>
              <a:t>forms to base form</a:t>
            </a:r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sz="2400" i="1" dirty="0" smtClean="0"/>
              <a:t>am</a:t>
            </a:r>
            <a:r>
              <a:rPr lang="en-US" sz="2400" i="1" dirty="0"/>
              <a:t>, are,</a:t>
            </a:r>
            <a:r>
              <a:rPr lang="en-US" sz="2400" dirty="0"/>
              <a:t> </a:t>
            </a:r>
            <a:r>
              <a:rPr lang="en-US" sz="2400" i="1" dirty="0"/>
              <a:t>is </a:t>
            </a:r>
            <a:r>
              <a:rPr lang="en-US" sz="2400" dirty="0">
                <a:sym typeface="Symbol" charset="2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be</a:t>
            </a:r>
            <a:endParaRPr lang="en-US" sz="2400" dirty="0"/>
          </a:p>
          <a:p>
            <a:pPr lvl="1"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sz="2400" i="1" dirty="0"/>
              <a:t>car, cars, car's</a:t>
            </a:r>
            <a:r>
              <a:rPr lang="en-US" sz="2400" dirty="0"/>
              <a:t>, </a:t>
            </a:r>
            <a:r>
              <a:rPr lang="en-US" sz="2400" i="1" dirty="0"/>
              <a:t>cars'</a:t>
            </a:r>
            <a:r>
              <a:rPr lang="en-US" sz="2400" dirty="0"/>
              <a:t> </a:t>
            </a:r>
            <a:r>
              <a:rPr lang="en-US" sz="2400" dirty="0">
                <a:sym typeface="Symbol" charset="2"/>
              </a:rPr>
              <a:t></a:t>
            </a:r>
            <a:r>
              <a:rPr lang="en-US" sz="2400" dirty="0"/>
              <a:t> </a:t>
            </a:r>
            <a:r>
              <a:rPr lang="en-US" sz="2400" i="1" dirty="0"/>
              <a:t>car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i="1" dirty="0"/>
              <a:t>the boy's cars are different colors</a:t>
            </a:r>
            <a:r>
              <a:rPr lang="en-US" dirty="0"/>
              <a:t> </a:t>
            </a:r>
            <a:r>
              <a:rPr lang="en-US" dirty="0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the boy car be different color</a:t>
            </a:r>
          </a:p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dirty="0" smtClean="0"/>
              <a:t>Lemmatization: have to find correct dictionary </a:t>
            </a:r>
            <a:r>
              <a:rPr lang="en-US" dirty="0"/>
              <a:t>headword </a:t>
            </a:r>
            <a:r>
              <a:rPr lang="en-US" dirty="0" smtClean="0"/>
              <a:t>form</a:t>
            </a:r>
          </a:p>
          <a:p>
            <a:pPr>
              <a:lnSpc>
                <a:spcPct val="90000"/>
              </a:lnSpc>
            </a:pPr>
            <a:r>
              <a:rPr lang="en-US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Spanish </a:t>
            </a:r>
            <a:r>
              <a:rPr lang="en-US" dirty="0" err="1" smtClean="0">
                <a:solidFill>
                  <a:srgbClr val="A50021"/>
                </a:solidFill>
              </a:rPr>
              <a:t>quiero</a:t>
            </a:r>
            <a:r>
              <a:rPr lang="en-US" dirty="0" smtClean="0"/>
              <a:t> </a:t>
            </a:r>
            <a:r>
              <a:rPr lang="en-US" dirty="0"/>
              <a:t>(‘I want’</a:t>
            </a:r>
            <a:r>
              <a:rPr lang="en-US" dirty="0" smtClean="0"/>
              <a:t>), </a:t>
            </a:r>
            <a:r>
              <a:rPr lang="en-US" dirty="0" err="1" smtClean="0">
                <a:solidFill>
                  <a:srgbClr val="A50021"/>
                </a:solidFill>
              </a:rPr>
              <a:t>quieres</a:t>
            </a:r>
            <a:r>
              <a:rPr lang="en-US" dirty="0" smtClean="0"/>
              <a:t> </a:t>
            </a:r>
            <a:r>
              <a:rPr lang="en-US" dirty="0"/>
              <a:t>(‘you want’) </a:t>
            </a:r>
            <a:r>
              <a:rPr lang="en-US" dirty="0" smtClean="0"/>
              <a:t>same lemma as </a:t>
            </a:r>
            <a:r>
              <a:rPr lang="en-US" dirty="0" err="1" smtClean="0">
                <a:solidFill>
                  <a:srgbClr val="A50021"/>
                </a:solidFill>
              </a:rPr>
              <a:t>querer</a:t>
            </a:r>
            <a:r>
              <a:rPr lang="en-US" dirty="0" smtClean="0"/>
              <a:t> </a:t>
            </a:r>
            <a:r>
              <a:rPr lang="en-US" dirty="0"/>
              <a:t>‘want’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 smtClean="0"/>
              <a:t>Morphemes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The small meaningful units that make up words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</a:rPr>
              <a:t>Stems</a:t>
            </a:r>
            <a:r>
              <a:rPr lang="en-US" sz="2400" dirty="0"/>
              <a:t>: The core </a:t>
            </a:r>
            <a:r>
              <a:rPr lang="en-US" sz="2400" dirty="0" smtClean="0"/>
              <a:t>meaning-bearing </a:t>
            </a:r>
            <a:r>
              <a:rPr lang="en-US" sz="2400" dirty="0"/>
              <a:t>units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Affixes</a:t>
            </a:r>
            <a:r>
              <a:rPr lang="en-US" sz="2400" dirty="0"/>
              <a:t>: Bits and pieces that adhere to </a:t>
            </a:r>
            <a:r>
              <a:rPr lang="en-US" sz="2400" dirty="0" smtClean="0"/>
              <a:t>stems</a:t>
            </a:r>
          </a:p>
          <a:p>
            <a:pPr lvl="2"/>
            <a:r>
              <a:rPr lang="en-US" sz="2400" dirty="0" smtClean="0"/>
              <a:t>Often with grammatical </a:t>
            </a:r>
            <a:r>
              <a:rPr lang="en-US" sz="2400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2265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Stemming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Reduce terms to their </a:t>
            </a:r>
            <a:r>
              <a:rPr lang="en-US" dirty="0" smtClean="0"/>
              <a:t>stems in information retrieval</a:t>
            </a:r>
            <a:endParaRPr lang="en-US" dirty="0"/>
          </a:p>
          <a:p>
            <a:pPr eaLnBrk="1" hangingPunct="1"/>
            <a:r>
              <a:rPr lang="en-US" i="1" dirty="0" smtClean="0"/>
              <a:t>Stemming</a:t>
            </a:r>
            <a:r>
              <a:rPr lang="en-US" dirty="0" smtClean="0"/>
              <a:t> is </a:t>
            </a:r>
            <a:r>
              <a:rPr lang="en-US" dirty="0"/>
              <a:t>crude chopping of </a:t>
            </a:r>
            <a:r>
              <a:rPr lang="en-US" dirty="0" smtClean="0"/>
              <a:t>affixes</a:t>
            </a:r>
            <a:endParaRPr lang="en-US" dirty="0"/>
          </a:p>
          <a:p>
            <a:pPr lvl="1" eaLnBrk="1" hangingPunct="1"/>
            <a:r>
              <a:rPr lang="en-US" dirty="0"/>
              <a:t>language dependent</a:t>
            </a:r>
          </a:p>
          <a:p>
            <a:pPr lvl="1" eaLnBrk="1" hangingPunct="1"/>
            <a:r>
              <a:rPr lang="en-US" dirty="0"/>
              <a:t>e.g., </a:t>
            </a:r>
            <a:r>
              <a:rPr lang="en-US" b="1" i="1" dirty="0"/>
              <a:t>automate(s), automatic, automation</a:t>
            </a:r>
            <a:r>
              <a:rPr lang="en-US" dirty="0"/>
              <a:t> all reduced to </a:t>
            </a:r>
            <a:r>
              <a:rPr lang="en-US" b="1" i="1" dirty="0"/>
              <a:t>automat</a:t>
            </a:r>
            <a:r>
              <a:rPr lang="en-US" dirty="0"/>
              <a:t>.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77875" y="1253729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81000" y="3312765"/>
            <a:ext cx="3581400" cy="1384995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for example compressed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and compression are both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accepted as equivalent to </a:t>
            </a:r>
          </a:p>
          <a:p>
            <a:r>
              <a:rPr lang="en-US" sz="2100" i="1" dirty="0">
                <a:solidFill>
                  <a:srgbClr val="404040"/>
                </a:solidFill>
                <a:latin typeface="Calibri"/>
                <a:cs typeface="Calibri"/>
              </a:rPr>
              <a:t>compress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00626" y="3429000"/>
            <a:ext cx="3609975" cy="1143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for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exampl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compress and</a:t>
            </a:r>
          </a:p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compress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ar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both accept</a:t>
            </a:r>
          </a:p>
          <a:p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as </a:t>
            </a:r>
            <a:r>
              <a:rPr lang="en-US" sz="2100" dirty="0" err="1">
                <a:solidFill>
                  <a:srgbClr val="404040"/>
                </a:solidFill>
                <a:latin typeface="Calibri"/>
                <a:cs typeface="Calibri"/>
              </a:rPr>
              <a:t>equival</a:t>
            </a:r>
            <a:r>
              <a:rPr lang="en-US" sz="2100" dirty="0">
                <a:solidFill>
                  <a:srgbClr val="404040"/>
                </a:solidFill>
                <a:latin typeface="Calibri"/>
                <a:cs typeface="Calibri"/>
              </a:rPr>
              <a:t> to compress</a:t>
            </a:r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4419600" y="3829051"/>
            <a:ext cx="304800" cy="364331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  <p:bldP spid="38918" grpId="0" animBg="1"/>
      <p:bldP spid="389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Porter’s </a:t>
            </a:r>
            <a:r>
              <a:rPr lang="en-US" dirty="0" smtClean="0"/>
              <a:t>algorithm</a:t>
            </a:r>
            <a:br>
              <a:rPr lang="en-US" dirty="0" smtClean="0"/>
            </a:br>
            <a:r>
              <a:rPr lang="en-US" dirty="0" smtClean="0"/>
              <a:t>The most common English stemmer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76200" y="1352550"/>
            <a:ext cx="48768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  Step 1a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sses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caresses  caress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</a:rPr>
              <a:t>ies</a:t>
            </a:r>
            <a:r>
              <a:rPr lang="en-US" sz="1600" dirty="0" smtClean="0">
                <a:latin typeface="Courier"/>
                <a:cs typeface="Courier"/>
              </a:rPr>
              <a:t>  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ponies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poni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None/>
            </a:pP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   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ss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caress    caress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s  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cats       cat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  <a:sym typeface="Symbol" charset="2"/>
              </a:rPr>
              <a:t>  Step 1b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(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*v*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)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ing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sing       sing</a:t>
            </a:r>
          </a:p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ed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plastered  plaster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…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endParaRPr lang="en-US" sz="2200" dirty="0">
              <a:latin typeface="Courier"/>
              <a:cs typeface="Courier"/>
              <a:sym typeface="Symbol" charset="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67200" y="1428750"/>
            <a:ext cx="48768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sz="2000" dirty="0" smtClean="0"/>
              <a:t>   Step 2 (for long stems)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</a:rPr>
              <a:t>ational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ate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relational relate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</a:rPr>
              <a:t>izer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</a:t>
            </a: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ize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	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digitizer  digitize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err="1" smtClean="0">
                <a:latin typeface="Courier"/>
                <a:cs typeface="Courier"/>
                <a:sym typeface="Symbol" charset="2"/>
              </a:rPr>
              <a:t>ator</a:t>
            </a:r>
            <a:r>
              <a:rPr lang="en-US" sz="1600" dirty="0" smtClean="0">
                <a:latin typeface="Courier"/>
                <a:cs typeface="Courier"/>
                <a:sym typeface="Symbol" charset="2"/>
              </a:rPr>
              <a:t> ate	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operator   operate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…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0" indent="0">
              <a:buFont typeface="Times" charset="0"/>
              <a:buNone/>
            </a:pPr>
            <a:r>
              <a:rPr lang="en-US" sz="2000" dirty="0" smtClean="0">
                <a:latin typeface="Calibri"/>
                <a:cs typeface="Calibri"/>
                <a:sym typeface="Symbol" charset="2"/>
              </a:rPr>
              <a:t>    Step 3 (for longer stems)</a:t>
            </a: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al  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revival 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reviv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Font typeface="Times" charset="0"/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able   </a:t>
            </a:r>
            <a:r>
              <a:rPr lang="en-US" sz="1600" dirty="0" err="1" smtClean="0">
                <a:sym typeface="Symbol" charset="2"/>
              </a:rPr>
              <a:t>ø</a:t>
            </a:r>
            <a:r>
              <a:rPr lang="en-US" sz="1600" dirty="0" smtClean="0">
                <a:sym typeface="Symbol" charset="2"/>
              </a:rPr>
              <a:t>    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adjustable  adjust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ate    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ø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activate    </a:t>
            </a:r>
            <a:r>
              <a:rPr lang="en-US" sz="1600" dirty="0" err="1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activ</a:t>
            </a:r>
            <a:endParaRPr lang="en-US" sz="1600" dirty="0" smtClean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pPr marL="457200" lvl="1" indent="0">
              <a:buNone/>
            </a:pPr>
            <a:r>
              <a:rPr lang="en-US" sz="1600" dirty="0" smtClean="0">
                <a:latin typeface="Courier"/>
                <a:cs typeface="Courier"/>
                <a:sym typeface="Symbol" charset="2"/>
              </a:rPr>
              <a:t>…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  <a:p>
            <a:endParaRPr lang="en-US" sz="2200" dirty="0">
              <a:latin typeface="Courier"/>
              <a:cs typeface="Courier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809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Regular Expressions</a:t>
            </a:r>
            <a:endParaRPr lang="en-US" dirty="0"/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play a surprisingly large role</a:t>
            </a:r>
          </a:p>
          <a:p>
            <a:pPr lvl="1"/>
            <a:r>
              <a:rPr lang="en-US" dirty="0" smtClean="0"/>
              <a:t>Sophisticated sequences </a:t>
            </a:r>
            <a:r>
              <a:rPr lang="en-US" dirty="0"/>
              <a:t>of regular expressions are often the first model </a:t>
            </a:r>
            <a:r>
              <a:rPr lang="en-US" dirty="0" smtClean="0"/>
              <a:t>for any text processing text</a:t>
            </a:r>
          </a:p>
          <a:p>
            <a:r>
              <a:rPr lang="en-US" dirty="0"/>
              <a:t>For many hard tasks, we use machine learning </a:t>
            </a:r>
            <a:r>
              <a:rPr lang="en-US" dirty="0" smtClean="0"/>
              <a:t>classifiers</a:t>
            </a:r>
          </a:p>
          <a:p>
            <a:pPr lvl="1"/>
            <a:r>
              <a:rPr lang="en-US" dirty="0" smtClean="0"/>
              <a:t>But regular expressions are used as features in the classifiers</a:t>
            </a:r>
          </a:p>
          <a:p>
            <a:pPr lvl="1"/>
            <a:r>
              <a:rPr lang="en-US" dirty="0" smtClean="0"/>
              <a:t>Can be very useful in capturing generalizations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901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8C8334-E00B-3A45-A77B-332115BBC15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morphology in a corpus</a:t>
            </a:r>
            <a:br>
              <a:rPr lang="en-US" dirty="0" smtClean="0"/>
            </a:br>
            <a:r>
              <a:rPr lang="en-US" dirty="0" smtClean="0"/>
              <a:t>Why only strip –</a:t>
            </a:r>
            <a:r>
              <a:rPr lang="en-US" dirty="0" err="1" smtClean="0"/>
              <a:t>ing</a:t>
            </a:r>
            <a:r>
              <a:rPr lang="en-US" dirty="0" smtClean="0"/>
              <a:t> if there is a vowel?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66950"/>
            <a:ext cx="8077200" cy="762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8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2800" dirty="0" err="1">
                <a:latin typeface="Courier"/>
                <a:cs typeface="Courier"/>
                <a:sym typeface="Symbol" charset="2"/>
              </a:rPr>
              <a:t>ing</a:t>
            </a:r>
            <a:r>
              <a:rPr lang="en-US" sz="2800" dirty="0">
                <a:latin typeface="Courier"/>
                <a:cs typeface="Courier"/>
                <a:sym typeface="Symbol" charset="2"/>
              </a:rPr>
              <a:t>  </a:t>
            </a:r>
            <a:r>
              <a:rPr lang="en-US" sz="2800" dirty="0" err="1">
                <a:sym typeface="Symbol" charset="2"/>
              </a:rPr>
              <a:t>ø</a:t>
            </a:r>
            <a:r>
              <a:rPr lang="en-US" sz="2800" dirty="0">
                <a:sym typeface="Symbol" charset="2"/>
              </a:rPr>
              <a:t>   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 sing      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sing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morphology in a corpus</a:t>
            </a:r>
            <a:br>
              <a:rPr lang="en-US" dirty="0" smtClean="0"/>
            </a:br>
            <a:r>
              <a:rPr lang="en-US" dirty="0" smtClean="0"/>
              <a:t>Why only strip –</a:t>
            </a:r>
            <a:r>
              <a:rPr lang="en-US" dirty="0" err="1" smtClean="0"/>
              <a:t>ing</a:t>
            </a:r>
            <a:r>
              <a:rPr lang="en-US" dirty="0" smtClean="0"/>
              <a:t> if there is a vowel?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550"/>
            <a:ext cx="8077200" cy="7620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  <a:sym typeface="Symbol" charset="2"/>
              </a:rPr>
              <a:t>(*v*)</a:t>
            </a:r>
            <a:r>
              <a:rPr lang="en-US" sz="1600" dirty="0" err="1">
                <a:latin typeface="Courier"/>
                <a:cs typeface="Courier"/>
                <a:sym typeface="Symbol" charset="2"/>
              </a:rPr>
              <a:t>ing</a:t>
            </a:r>
            <a:r>
              <a:rPr lang="en-US" sz="1600" dirty="0">
                <a:latin typeface="Courier"/>
                <a:cs typeface="Courier"/>
                <a:sym typeface="Symbol" charset="2"/>
              </a:rPr>
              <a:t>  </a:t>
            </a:r>
            <a:r>
              <a:rPr lang="en-US" sz="1600" dirty="0" err="1">
                <a:sym typeface="Symbol" charset="2"/>
              </a:rPr>
              <a:t>ø</a:t>
            </a:r>
            <a:r>
              <a:rPr lang="en-US" sz="1600" dirty="0">
                <a:sym typeface="Symbol" charset="2"/>
              </a:rPr>
              <a:t>   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walking    walk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              sing      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Courier"/>
                <a:cs typeface="Courier"/>
                <a:sym typeface="Symbol" charset="2"/>
              </a:rPr>
              <a:t>sing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accent5">
                  <a:lumMod val="75000"/>
                </a:schemeClr>
              </a:solidFill>
              <a:latin typeface="Courier"/>
              <a:cs typeface="Courier"/>
              <a:sym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5999" y="2266950"/>
            <a:ext cx="9108001" cy="2743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400" dirty="0" err="1" smtClean="0">
                <a:latin typeface="Courier"/>
                <a:cs typeface="Courier"/>
              </a:rPr>
              <a:t>tr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-</a:t>
            </a:r>
            <a:r>
              <a:rPr lang="en-US" sz="1400" dirty="0" err="1">
                <a:latin typeface="Courier"/>
                <a:cs typeface="Courier"/>
              </a:rPr>
              <a:t>sc</a:t>
            </a:r>
            <a:r>
              <a:rPr lang="en-US" sz="1400" dirty="0">
                <a:latin typeface="Courier"/>
                <a:cs typeface="Courier"/>
              </a:rPr>
              <a:t> 'A-</a:t>
            </a:r>
            <a:r>
              <a:rPr lang="en-US" sz="1400" dirty="0" err="1">
                <a:latin typeface="Courier"/>
                <a:cs typeface="Courier"/>
              </a:rPr>
              <a:t>Za</a:t>
            </a:r>
            <a:r>
              <a:rPr lang="en-US" sz="1400" dirty="0">
                <a:latin typeface="Courier"/>
                <a:cs typeface="Courier"/>
              </a:rPr>
              <a:t>-z' '\n' &lt; </a:t>
            </a:r>
            <a:r>
              <a:rPr lang="en-US" sz="1400" dirty="0" err="1" smtClean="0">
                <a:latin typeface="Courier"/>
                <a:cs typeface="Courier"/>
              </a:rPr>
              <a:t>shakes.txt</a:t>
            </a:r>
            <a:r>
              <a:rPr lang="en-US" sz="1400" dirty="0" smtClean="0">
                <a:latin typeface="Courier"/>
                <a:cs typeface="Courier"/>
              </a:rPr>
              <a:t> | </a:t>
            </a:r>
            <a:r>
              <a:rPr lang="en-US" sz="1400" dirty="0" err="1">
                <a:latin typeface="Courier"/>
                <a:cs typeface="Courier"/>
              </a:rPr>
              <a:t>grep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’</a:t>
            </a:r>
            <a:r>
              <a:rPr lang="en-US" sz="1400" dirty="0" err="1" smtClean="0">
                <a:latin typeface="Courier"/>
                <a:cs typeface="Courier"/>
              </a:rPr>
              <a:t>ing</a:t>
            </a:r>
            <a:r>
              <a:rPr lang="en-US" sz="1400" dirty="0">
                <a:latin typeface="Courier"/>
                <a:cs typeface="Courier"/>
              </a:rPr>
              <a:t>$' | sort | </a:t>
            </a:r>
            <a:r>
              <a:rPr lang="en-US" sz="1400" dirty="0" err="1">
                <a:latin typeface="Courier"/>
                <a:cs typeface="Courier"/>
              </a:rPr>
              <a:t>uniq</a:t>
            </a:r>
            <a:r>
              <a:rPr lang="en-US" sz="1400" dirty="0">
                <a:latin typeface="Courier"/>
                <a:cs typeface="Courier"/>
              </a:rPr>
              <a:t> -c | sort </a:t>
            </a:r>
            <a:r>
              <a:rPr lang="en-US" sz="1400" dirty="0" smtClean="0">
                <a:latin typeface="Courier"/>
                <a:cs typeface="Courier"/>
              </a:rPr>
              <a:t>–nr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solidFill>
                <a:schemeClr val="accent5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50" dirty="0" err="1" smtClean="0">
                <a:latin typeface="Courier"/>
                <a:cs typeface="Courier"/>
              </a:rPr>
              <a:t>tr</a:t>
            </a:r>
            <a:r>
              <a:rPr lang="en-US" sz="1350" dirty="0" smtClean="0">
                <a:latin typeface="Courier"/>
                <a:cs typeface="Courier"/>
              </a:rPr>
              <a:t> </a:t>
            </a:r>
            <a:r>
              <a:rPr lang="en-US" sz="1350" dirty="0">
                <a:latin typeface="Courier"/>
                <a:cs typeface="Courier"/>
              </a:rPr>
              <a:t>-</a:t>
            </a:r>
            <a:r>
              <a:rPr lang="en-US" sz="1350" dirty="0" err="1">
                <a:latin typeface="Courier"/>
                <a:cs typeface="Courier"/>
              </a:rPr>
              <a:t>sc</a:t>
            </a:r>
            <a:r>
              <a:rPr lang="en-US" sz="1350" dirty="0">
                <a:latin typeface="Courier"/>
                <a:cs typeface="Courier"/>
              </a:rPr>
              <a:t> 'A-</a:t>
            </a:r>
            <a:r>
              <a:rPr lang="en-US" sz="1350" dirty="0" err="1">
                <a:latin typeface="Courier"/>
                <a:cs typeface="Courier"/>
              </a:rPr>
              <a:t>Za</a:t>
            </a:r>
            <a:r>
              <a:rPr lang="en-US" sz="1350" dirty="0">
                <a:latin typeface="Courier"/>
                <a:cs typeface="Courier"/>
              </a:rPr>
              <a:t>-z' '\n' &lt; </a:t>
            </a:r>
            <a:r>
              <a:rPr lang="en-US" sz="1350" dirty="0" err="1" smtClean="0">
                <a:latin typeface="Courier"/>
                <a:cs typeface="Courier"/>
              </a:rPr>
              <a:t>shakes.txt</a:t>
            </a:r>
            <a:r>
              <a:rPr lang="en-US" sz="1350" dirty="0" smtClean="0">
                <a:latin typeface="Courier"/>
                <a:cs typeface="Courier"/>
              </a:rPr>
              <a:t> | </a:t>
            </a:r>
            <a:r>
              <a:rPr lang="en-US" sz="1350" dirty="0" err="1" smtClean="0">
                <a:latin typeface="Courier"/>
                <a:cs typeface="Courier"/>
              </a:rPr>
              <a:t>grep</a:t>
            </a:r>
            <a:r>
              <a:rPr lang="en-US" sz="1350" dirty="0" smtClean="0">
                <a:latin typeface="Courier"/>
                <a:cs typeface="Courier"/>
              </a:rPr>
              <a:t> </a:t>
            </a:r>
            <a:r>
              <a:rPr lang="en-US" sz="1350" dirty="0">
                <a:latin typeface="Courier"/>
                <a:cs typeface="Courier"/>
              </a:rPr>
              <a:t>'[</a:t>
            </a:r>
            <a:r>
              <a:rPr lang="en-US" sz="1350" dirty="0" err="1">
                <a:latin typeface="Courier"/>
                <a:cs typeface="Courier"/>
              </a:rPr>
              <a:t>aeiou</a:t>
            </a:r>
            <a:r>
              <a:rPr lang="en-US" sz="1350" dirty="0" smtClean="0">
                <a:latin typeface="Courier"/>
                <a:cs typeface="Courier"/>
              </a:rPr>
              <a:t>].*</a:t>
            </a:r>
            <a:r>
              <a:rPr lang="en-US" sz="1350" dirty="0" err="1" smtClean="0">
                <a:latin typeface="Courier"/>
                <a:cs typeface="Courier"/>
              </a:rPr>
              <a:t>ing</a:t>
            </a:r>
            <a:r>
              <a:rPr lang="en-US" sz="1350" dirty="0">
                <a:latin typeface="Courier"/>
                <a:cs typeface="Courier"/>
              </a:rPr>
              <a:t>$' | sort | </a:t>
            </a:r>
            <a:r>
              <a:rPr lang="en-US" sz="1350" dirty="0" err="1">
                <a:latin typeface="Courier"/>
                <a:cs typeface="Courier"/>
              </a:rPr>
              <a:t>uniq</a:t>
            </a:r>
            <a:r>
              <a:rPr lang="en-US" sz="1350" dirty="0">
                <a:latin typeface="Courier"/>
                <a:cs typeface="Courier"/>
              </a:rPr>
              <a:t> -c | sort </a:t>
            </a:r>
            <a:r>
              <a:rPr lang="en-US" sz="1350" dirty="0" smtClean="0">
                <a:latin typeface="Courier"/>
                <a:cs typeface="Courier"/>
              </a:rPr>
              <a:t>–nr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2571750"/>
            <a:ext cx="1385190" cy="1757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548 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541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nothing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152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145 </a:t>
            </a:r>
            <a:r>
              <a:rPr lang="en-US" sz="1200" dirty="0">
                <a:latin typeface="Courier"/>
                <a:cs typeface="Courier"/>
              </a:rPr>
              <a:t>coming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solidFill>
                  <a:srgbClr val="A6A6A6"/>
                </a:solidFill>
                <a:latin typeface="Courier"/>
                <a:cs typeface="Courier"/>
              </a:rPr>
              <a:t>130 </a:t>
            </a:r>
            <a:r>
              <a:rPr lang="en-US" sz="1200" dirty="0">
                <a:solidFill>
                  <a:srgbClr val="A6A6A6"/>
                </a:solidFill>
                <a:latin typeface="Courier"/>
                <a:cs typeface="Courier"/>
              </a:rPr>
              <a:t>morning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122 </a:t>
            </a:r>
            <a:r>
              <a:rPr lang="en-US" sz="1200" dirty="0">
                <a:latin typeface="Courier"/>
                <a:cs typeface="Courier"/>
              </a:rPr>
              <a:t>having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120 </a:t>
            </a:r>
            <a:r>
              <a:rPr lang="en-US" sz="1200" dirty="0">
                <a:latin typeface="Courier"/>
                <a:cs typeface="Courier"/>
              </a:rPr>
              <a:t>living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117 </a:t>
            </a:r>
            <a:r>
              <a:rPr lang="en-US" sz="1200" dirty="0">
                <a:latin typeface="Courier"/>
                <a:cs typeface="Courier"/>
              </a:rPr>
              <a:t>loving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116 </a:t>
            </a:r>
            <a:r>
              <a:rPr lang="en-US" sz="1200" dirty="0">
                <a:latin typeface="Courier"/>
                <a:cs typeface="Courier"/>
              </a:rPr>
              <a:t>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 smtClean="0">
                <a:latin typeface="Courier"/>
                <a:cs typeface="Courier"/>
              </a:rPr>
              <a:t>102 going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2571750"/>
            <a:ext cx="1479892" cy="1757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1312 King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548 being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rgbClr val="7CD7CF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541 nothing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388 king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375 bring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358 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307 ring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152 something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145 coming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130 morning </a:t>
            </a:r>
          </a:p>
        </p:txBody>
      </p:sp>
    </p:spTree>
    <p:extLst>
      <p:ext uri="{BB962C8B-B14F-4D97-AF65-F5344CB8AC3E}">
        <p14:creationId xmlns:p14="http://schemas.microsoft.com/office/powerpoint/2010/main" val="15399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complex morphology is sometimes necessary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686800" cy="33337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Some languages </a:t>
            </a:r>
            <a:r>
              <a:rPr lang="en-US" sz="2800" dirty="0"/>
              <a:t>requires </a:t>
            </a:r>
            <a:r>
              <a:rPr lang="en-US" sz="2800" dirty="0" smtClean="0"/>
              <a:t>complex morpheme segmentation</a:t>
            </a:r>
            <a:endParaRPr lang="en-US" sz="2800" dirty="0"/>
          </a:p>
          <a:p>
            <a:pPr lvl="1"/>
            <a:r>
              <a:rPr lang="en-US" sz="2400" dirty="0"/>
              <a:t>Turkish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Uygarlastiramadiklarimizdanmissinizcasina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`(behaving) as if you are among those whom we could not civilize’</a:t>
            </a:r>
          </a:p>
          <a:p>
            <a:pPr lvl="1"/>
            <a:r>
              <a:rPr lang="en-US" sz="2400" dirty="0" err="1">
                <a:solidFill>
                  <a:srgbClr val="FF0000"/>
                </a:solidFill>
              </a:rPr>
              <a:t>Uygar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`civilized’ + </a:t>
            </a:r>
            <a:r>
              <a:rPr lang="en-US" sz="2400" dirty="0" err="1">
                <a:solidFill>
                  <a:srgbClr val="FF0000"/>
                </a:solidFill>
              </a:rPr>
              <a:t>las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`become’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tir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`cause’ + </a:t>
            </a:r>
            <a:r>
              <a:rPr lang="en-US" sz="2000" dirty="0" err="1">
                <a:solidFill>
                  <a:srgbClr val="FF0000"/>
                </a:solidFill>
              </a:rPr>
              <a:t>ama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`not able’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dik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`past’ + </a:t>
            </a:r>
            <a:r>
              <a:rPr lang="en-US" sz="2000" dirty="0" err="1">
                <a:solidFill>
                  <a:srgbClr val="FF0000"/>
                </a:solidFill>
              </a:rPr>
              <a:t>lar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‘plural’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imiz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‘p1pl’ + </a:t>
            </a:r>
            <a:r>
              <a:rPr lang="en-US" sz="2000" dirty="0" err="1">
                <a:solidFill>
                  <a:srgbClr val="FF0000"/>
                </a:solidFill>
              </a:rPr>
              <a:t>dan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</a:t>
            </a:r>
            <a:r>
              <a:rPr lang="en-US" sz="2000" dirty="0" err="1"/>
              <a:t>abl</a:t>
            </a:r>
            <a:r>
              <a:rPr lang="en-US" sz="2000" dirty="0"/>
              <a:t>’ </a:t>
            </a:r>
          </a:p>
          <a:p>
            <a:pPr lvl="2">
              <a:buFont typeface="Wingdings" charset="2"/>
              <a:buNone/>
            </a:pPr>
            <a:r>
              <a:rPr lang="en-US" sz="2000" dirty="0"/>
              <a:t>+ </a:t>
            </a:r>
            <a:r>
              <a:rPr lang="en-US" sz="2000" dirty="0" err="1">
                <a:solidFill>
                  <a:srgbClr val="FF0000"/>
                </a:solidFill>
              </a:rPr>
              <a:t>mis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‘past’ + </a:t>
            </a:r>
            <a:r>
              <a:rPr lang="en-US" sz="2000" dirty="0" err="1">
                <a:solidFill>
                  <a:srgbClr val="FF0000"/>
                </a:solidFill>
              </a:rPr>
              <a:t>siniz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‘2pl’ + </a:t>
            </a:r>
            <a:r>
              <a:rPr lang="en-US" sz="2000" dirty="0" err="1">
                <a:solidFill>
                  <a:srgbClr val="FF0000"/>
                </a:solidFill>
              </a:rPr>
              <a:t>casina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‘as if’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Word Normalization and Stemming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510778"/>
            <a:ext cx="4800600" cy="1298972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Sentence Segmentation and Decision Trees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9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Sentence Segmentation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dirty="0"/>
              <a:t>!, ? </a:t>
            </a:r>
            <a:r>
              <a:rPr lang="en-US" dirty="0" smtClean="0"/>
              <a:t>are relatively </a:t>
            </a:r>
            <a:r>
              <a:rPr lang="en-US" dirty="0"/>
              <a:t>unambiguous</a:t>
            </a:r>
          </a:p>
          <a:p>
            <a:r>
              <a:rPr lang="en-US" dirty="0"/>
              <a:t>Period “.” is quite ambiguous</a:t>
            </a:r>
          </a:p>
          <a:p>
            <a:pPr lvl="1"/>
            <a:r>
              <a:rPr lang="en-US" dirty="0"/>
              <a:t>Sentence boundary</a:t>
            </a:r>
          </a:p>
          <a:p>
            <a:pPr lvl="1"/>
            <a:r>
              <a:rPr lang="en-US" dirty="0"/>
              <a:t>Abbreviations like Inc. or Dr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Numbers like .02% or 4.3</a:t>
            </a:r>
            <a:endParaRPr lang="en-US" dirty="0"/>
          </a:p>
          <a:p>
            <a:r>
              <a:rPr lang="en-US" dirty="0" smtClean="0"/>
              <a:t>Build a binary classifier</a:t>
            </a:r>
            <a:endParaRPr lang="en-US" dirty="0"/>
          </a:p>
          <a:p>
            <a:pPr lvl="1"/>
            <a:r>
              <a:rPr lang="en-US" dirty="0" smtClean="0"/>
              <a:t>Looks </a:t>
            </a:r>
            <a:r>
              <a:rPr lang="en-US" dirty="0"/>
              <a:t>at a “.”</a:t>
            </a:r>
          </a:p>
          <a:p>
            <a:pPr lvl="1"/>
            <a:r>
              <a:rPr lang="en-US" dirty="0"/>
              <a:t>Decides </a:t>
            </a:r>
            <a:r>
              <a:rPr lang="en-US" dirty="0" err="1" smtClean="0"/>
              <a:t>EndOfSentence</a:t>
            </a:r>
            <a:r>
              <a:rPr lang="en-US" dirty="0" smtClean="0"/>
              <a:t>/</a:t>
            </a:r>
            <a:r>
              <a:rPr lang="en-US" dirty="0" err="1" smtClean="0"/>
              <a:t>NotEndOfSentence</a:t>
            </a:r>
            <a:endParaRPr lang="en-US" dirty="0"/>
          </a:p>
          <a:p>
            <a:pPr lvl="1"/>
            <a:r>
              <a:rPr lang="en-US" dirty="0" smtClean="0"/>
              <a:t>Classifiers: hand</a:t>
            </a:r>
            <a:r>
              <a:rPr lang="en-US" dirty="0"/>
              <a:t>-written rules, </a:t>
            </a:r>
            <a:r>
              <a:rPr lang="en-US" dirty="0" smtClean="0"/>
              <a:t>regular </a:t>
            </a:r>
            <a:r>
              <a:rPr lang="en-US" dirty="0"/>
              <a:t>expressions, or 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72238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3350"/>
            <a:ext cx="7239000" cy="857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Determining if a word is </a:t>
            </a:r>
            <a:r>
              <a:rPr lang="en-US" dirty="0" smtClean="0"/>
              <a:t>end</a:t>
            </a:r>
            <a:r>
              <a:rPr lang="en-US" dirty="0"/>
              <a:t>-of</a:t>
            </a:r>
            <a:r>
              <a:rPr lang="en-US" dirty="0" smtClean="0"/>
              <a:t>-sentence: </a:t>
            </a:r>
            <a:r>
              <a:rPr lang="en-US" dirty="0"/>
              <a:t>a Decision Tree</a:t>
            </a:r>
          </a:p>
        </p:txBody>
      </p:sp>
      <p:pic>
        <p:nvPicPr>
          <p:cNvPr id="4" name="Picture 3" descr="periodD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23950"/>
            <a:ext cx="4496062" cy="370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30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decision tree features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Case </a:t>
            </a:r>
            <a:r>
              <a:rPr lang="en-US" sz="2800" dirty="0"/>
              <a:t>of word with “.”: Upper, Lower, Cap, Number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Case of word after “.”: Upper, Lower, Cap, </a:t>
            </a:r>
            <a:r>
              <a:rPr lang="en-US" sz="2800" dirty="0" smtClean="0"/>
              <a:t>Number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Numeric features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Length </a:t>
            </a:r>
            <a:r>
              <a:rPr lang="en-US" sz="2400" dirty="0"/>
              <a:t>of word with “.</a:t>
            </a:r>
            <a:r>
              <a:rPr lang="en-US" sz="2400" dirty="0" smtClean="0"/>
              <a:t>”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Probability(</a:t>
            </a:r>
            <a:r>
              <a:rPr lang="en-US" sz="2400" dirty="0"/>
              <a:t>word with “.” occurs at end-of-s)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Probability(</a:t>
            </a:r>
            <a:r>
              <a:rPr lang="en-US" sz="2400" dirty="0"/>
              <a:t>word after “.” occurs at </a:t>
            </a:r>
            <a:r>
              <a:rPr lang="en-US" sz="2400" dirty="0" smtClean="0"/>
              <a:t>beginning-</a:t>
            </a:r>
            <a:r>
              <a:rPr lang="en-US" sz="2400" dirty="0"/>
              <a:t>of-</a:t>
            </a:r>
            <a:r>
              <a:rPr lang="en-US" sz="2400" dirty="0" smtClean="0"/>
              <a:t>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15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decision tree is just an if-then-else statement</a:t>
            </a:r>
          </a:p>
          <a:p>
            <a:r>
              <a:rPr lang="en-US" dirty="0" smtClean="0"/>
              <a:t>The interesting research is choosing the features</a:t>
            </a:r>
          </a:p>
          <a:p>
            <a:r>
              <a:rPr lang="en-US" dirty="0" smtClean="0"/>
              <a:t>Setting up the structure is often too hard to do by hand</a:t>
            </a:r>
          </a:p>
          <a:p>
            <a:pPr lvl="1"/>
            <a:r>
              <a:rPr lang="en-US" dirty="0" smtClean="0"/>
              <a:t>Hand</a:t>
            </a:r>
            <a:r>
              <a:rPr lang="en-US" dirty="0"/>
              <a:t>-building only possible for very simple features, </a:t>
            </a:r>
            <a:r>
              <a:rPr lang="en-US" dirty="0" smtClean="0"/>
              <a:t>domains</a:t>
            </a:r>
          </a:p>
          <a:p>
            <a:pPr lvl="2"/>
            <a:r>
              <a:rPr lang="en-US" dirty="0" smtClean="0"/>
              <a:t>For numeric features, it’s too hard to pick each threshold</a:t>
            </a:r>
            <a:endParaRPr lang="en-US" dirty="0"/>
          </a:p>
          <a:p>
            <a:pPr lvl="1"/>
            <a:r>
              <a:rPr lang="en-US" dirty="0" smtClean="0"/>
              <a:t>Instead, structure usually learned by machine learning from a training corpus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96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and other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 can think of the questions in a decision tree</a:t>
            </a:r>
          </a:p>
          <a:p>
            <a:r>
              <a:rPr lang="en-US" sz="2800" dirty="0" smtClean="0"/>
              <a:t>As features that could be exploited by any kind of classifier</a:t>
            </a:r>
          </a:p>
          <a:p>
            <a:pPr lvl="1"/>
            <a:r>
              <a:rPr lang="en-US" sz="2400" dirty="0" smtClean="0"/>
              <a:t>Logistic regression</a:t>
            </a:r>
          </a:p>
          <a:p>
            <a:pPr lvl="1"/>
            <a:r>
              <a:rPr lang="en-US" sz="2400" dirty="0" smtClean="0"/>
              <a:t>SVM</a:t>
            </a:r>
          </a:p>
          <a:p>
            <a:pPr lvl="1"/>
            <a:r>
              <a:rPr lang="en-US" sz="2400" dirty="0" smtClean="0"/>
              <a:t>Neural Nets</a:t>
            </a:r>
            <a:endParaRPr lang="en-US" sz="2400" dirty="0"/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tc.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3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Hearst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480464" cy="3333750"/>
          </a:xfrm>
        </p:spPr>
        <p:txBody>
          <a:bodyPr/>
          <a:lstStyle/>
          <a:p>
            <a:r>
              <a:rPr lang="en-US" dirty="0" smtClean="0"/>
              <a:t>In her seminal 1992 paper, entitled </a:t>
            </a:r>
            <a:r>
              <a:rPr lang="en-US" dirty="0"/>
              <a:t>Automatic Acquisition of </a:t>
            </a:r>
            <a:r>
              <a:rPr lang="en-US" dirty="0" smtClean="0"/>
              <a:t>Hyponyms from Large Text Corpora, Marti Hearst defined a set of patterns for identifying </a:t>
            </a:r>
            <a:r>
              <a:rPr lang="en-US" i="1" dirty="0" smtClean="0"/>
              <a:t>hypernym/hyponym </a:t>
            </a:r>
            <a:r>
              <a:rPr lang="en-US" dirty="0" smtClean="0"/>
              <a:t>relations (also known as </a:t>
            </a:r>
            <a:r>
              <a:rPr lang="en-US" i="1" dirty="0" smtClean="0"/>
              <a:t>is-a)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762000" y="3469399"/>
            <a:ext cx="5566064" cy="1235951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Lucida Sans" pitchFamily="-65" charset="0"/>
              </a:rPr>
              <a:t>The bow lute, </a:t>
            </a:r>
            <a:r>
              <a:rPr lang="en-US" sz="2000" b="1" dirty="0" smtClean="0">
                <a:latin typeface="Lucida Sans" pitchFamily="-65" charset="0"/>
              </a:rPr>
              <a:t>such as </a:t>
            </a:r>
            <a:r>
              <a:rPr lang="en-US" sz="2000" dirty="0" smtClean="0">
                <a:latin typeface="Lucida Sans" pitchFamily="-65" charset="0"/>
              </a:rPr>
              <a:t>the Bambara </a:t>
            </a:r>
            <a:r>
              <a:rPr lang="en-US" sz="2000" dirty="0" err="1" smtClean="0">
                <a:latin typeface="Lucida Sans" pitchFamily="-65" charset="0"/>
              </a:rPr>
              <a:t>ndang</a:t>
            </a:r>
            <a:r>
              <a:rPr lang="en-US" sz="2000" dirty="0" smtClean="0">
                <a:latin typeface="Lucida Sans" pitchFamily="-65" charset="0"/>
              </a:rPr>
              <a:t>, is plucked and has an individual curved neck for each string </a:t>
            </a:r>
            <a:endParaRPr kumimoji="0" 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65" y="1485900"/>
            <a:ext cx="2451159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>
                <a:solidFill>
                  <a:srgbClr val="A50021"/>
                </a:solidFill>
                <a:latin typeface="Calibri" charset="0"/>
              </a:rPr>
              <a:t>Introduction to N-grams</a:t>
            </a:r>
            <a:endParaRPr lang="en-US" sz="3200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50312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349" y="1352550"/>
            <a:ext cx="8534400" cy="3790950"/>
          </a:xfrm>
        </p:spPr>
        <p:txBody>
          <a:bodyPr/>
          <a:lstStyle/>
          <a:p>
            <a:r>
              <a:rPr lang="en-US" sz="2800" dirty="0"/>
              <a:t>Today’s goal: assign a probability to a sentence</a:t>
            </a:r>
          </a:p>
          <a:p>
            <a:pPr lvl="3"/>
            <a:r>
              <a:rPr lang="en-US" sz="2400" dirty="0" smtClean="0"/>
              <a:t>Machine </a:t>
            </a:r>
            <a:r>
              <a:rPr lang="en-US" sz="2400" dirty="0"/>
              <a:t>Translation:</a:t>
            </a:r>
          </a:p>
          <a:p>
            <a:pPr lvl="4"/>
            <a:r>
              <a:rPr lang="en-US" sz="2000" dirty="0"/>
              <a:t>P</a:t>
            </a:r>
            <a:r>
              <a:rPr lang="en-US" sz="2000" dirty="0" smtClean="0"/>
              <a:t>(</a:t>
            </a:r>
            <a:r>
              <a:rPr lang="en-US" sz="2000" b="1" dirty="0" smtClean="0"/>
              <a:t>high </a:t>
            </a:r>
            <a:r>
              <a:rPr lang="en-US" sz="2000" dirty="0" smtClean="0"/>
              <a:t>winds </a:t>
            </a:r>
            <a:r>
              <a:rPr lang="en-US" sz="2000" dirty="0" err="1" smtClean="0"/>
              <a:t>tonite</a:t>
            </a:r>
            <a:r>
              <a:rPr lang="en-US" sz="2000" dirty="0" smtClean="0"/>
              <a:t>) </a:t>
            </a:r>
            <a:r>
              <a:rPr lang="en-US" sz="2000" dirty="0"/>
              <a:t>&gt; P</a:t>
            </a:r>
            <a:r>
              <a:rPr lang="en-US" sz="2000" dirty="0" smtClean="0"/>
              <a:t>(</a:t>
            </a:r>
            <a:r>
              <a:rPr lang="en-US" sz="2000" b="1" dirty="0" smtClean="0"/>
              <a:t>large</a:t>
            </a:r>
            <a:r>
              <a:rPr lang="en-US" sz="2000" dirty="0" smtClean="0"/>
              <a:t> winds </a:t>
            </a:r>
            <a:r>
              <a:rPr lang="en-US" sz="2000" dirty="0" err="1" smtClean="0"/>
              <a:t>tonite</a:t>
            </a:r>
            <a:r>
              <a:rPr lang="en-US" sz="2000" dirty="0" smtClean="0"/>
              <a:t>)</a:t>
            </a:r>
            <a:endParaRPr lang="en-US" sz="2000" dirty="0"/>
          </a:p>
          <a:p>
            <a:pPr lvl="3"/>
            <a:r>
              <a:rPr lang="en-US" sz="2400" dirty="0" smtClean="0"/>
              <a:t>Spelling </a:t>
            </a:r>
            <a:r>
              <a:rPr lang="en-US" sz="2400" dirty="0"/>
              <a:t>Correction</a:t>
            </a:r>
          </a:p>
          <a:p>
            <a:pPr lvl="4"/>
            <a:r>
              <a:rPr lang="en-US" sz="2000" dirty="0"/>
              <a:t>The office is about fifteen </a:t>
            </a:r>
            <a:r>
              <a:rPr lang="en-US" sz="2000" b="1" dirty="0"/>
              <a:t>minuets</a:t>
            </a:r>
            <a:r>
              <a:rPr lang="en-US" sz="2000" dirty="0"/>
              <a:t> from my </a:t>
            </a:r>
            <a:r>
              <a:rPr lang="en-US" sz="2000" dirty="0" smtClean="0"/>
              <a:t>house</a:t>
            </a:r>
          </a:p>
          <a:p>
            <a:pPr lvl="5"/>
            <a:r>
              <a:rPr lang="en-US" sz="1800" dirty="0" smtClean="0"/>
              <a:t>P(about fifteen </a:t>
            </a:r>
            <a:r>
              <a:rPr lang="en-US" sz="1800" b="1" dirty="0" smtClean="0"/>
              <a:t>minutes</a:t>
            </a:r>
            <a:r>
              <a:rPr lang="en-US" sz="1800" dirty="0" smtClean="0"/>
              <a:t> from) &gt; P(about fifteen </a:t>
            </a:r>
            <a:r>
              <a:rPr lang="en-US" sz="1800" b="1" dirty="0" smtClean="0"/>
              <a:t>minuets</a:t>
            </a:r>
            <a:r>
              <a:rPr lang="en-US" sz="1800" dirty="0" smtClean="0"/>
              <a:t> from)</a:t>
            </a:r>
            <a:endParaRPr lang="en-US" sz="2000" dirty="0"/>
          </a:p>
          <a:p>
            <a:pPr lvl="3"/>
            <a:r>
              <a:rPr lang="en-US" sz="2400" dirty="0"/>
              <a:t>Speech Recognition</a:t>
            </a:r>
          </a:p>
          <a:p>
            <a:pPr lvl="4"/>
            <a:r>
              <a:rPr lang="en-US" sz="2000" dirty="0"/>
              <a:t>P(I saw a van) &gt;&gt; P(eyes awe of an</a:t>
            </a:r>
            <a:r>
              <a:rPr lang="en-US" sz="2000" dirty="0" smtClean="0"/>
              <a:t>)</a:t>
            </a:r>
          </a:p>
          <a:p>
            <a:pPr lvl="3"/>
            <a:r>
              <a:rPr lang="en-US" sz="2400" dirty="0" smtClean="0"/>
              <a:t>+ Summarization, question-answering, etc., etc.!!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800350"/>
            <a:ext cx="102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Why?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69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Language Modeling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Goal: compute the probability of a sentence or sequence of words:</a:t>
            </a:r>
          </a:p>
          <a:p>
            <a:pPr lvl="1" eaLnBrk="1" hangingPunct="1">
              <a:buNone/>
            </a:pPr>
            <a:r>
              <a:rPr lang="en-US" sz="2800" dirty="0">
                <a:latin typeface="Calibri" charset="0"/>
              </a:rPr>
              <a:t>     </a:t>
            </a:r>
            <a:r>
              <a:rPr lang="en-US" dirty="0">
                <a:latin typeface="Calibri" charset="0"/>
              </a:rPr>
              <a:t>P(W) = P(w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4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5</a:t>
            </a:r>
            <a:r>
              <a:rPr lang="en-US" dirty="0">
                <a:latin typeface="Calibri" charset="0"/>
              </a:rPr>
              <a:t>…</a:t>
            </a:r>
            <a:r>
              <a:rPr lang="en-US" dirty="0" err="1">
                <a:latin typeface="Calibri" charset="0"/>
              </a:rPr>
              <a:t>w</a:t>
            </a:r>
            <a:r>
              <a:rPr lang="en-US" baseline="-25000" dirty="0" err="1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)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Related task: probability of an upcoming word:</a:t>
            </a:r>
          </a:p>
          <a:p>
            <a:pPr lvl="1" eaLnBrk="1" hangingPunct="1">
              <a:buNone/>
            </a:pPr>
            <a:r>
              <a:rPr lang="en-US" dirty="0">
                <a:latin typeface="Calibri" charset="0"/>
              </a:rPr>
              <a:t>      P(w</a:t>
            </a:r>
            <a:r>
              <a:rPr lang="en-US" baseline="-25000" dirty="0">
                <a:latin typeface="Calibri" charset="0"/>
              </a:rPr>
              <a:t>5</a:t>
            </a:r>
            <a:r>
              <a:rPr lang="en-US" dirty="0">
                <a:latin typeface="Calibri" charset="0"/>
              </a:rPr>
              <a:t>|w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3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4</a:t>
            </a:r>
            <a:r>
              <a:rPr lang="en-US" dirty="0">
                <a:latin typeface="Calibri" charset="0"/>
              </a:rPr>
              <a:t>)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A model that computes either of these:</a:t>
            </a:r>
          </a:p>
          <a:p>
            <a:pPr lvl="1" eaLnBrk="1" hangingPunct="1">
              <a:buNone/>
            </a:pPr>
            <a:r>
              <a:rPr lang="en-US" dirty="0">
                <a:latin typeface="Calibri" charset="0"/>
              </a:rPr>
              <a:t>          P(W)     or     P(w</a:t>
            </a:r>
            <a:r>
              <a:rPr lang="en-US" baseline="-25000" dirty="0">
                <a:latin typeface="Calibri" charset="0"/>
              </a:rPr>
              <a:t>n</a:t>
            </a:r>
            <a:r>
              <a:rPr lang="en-US" dirty="0">
                <a:latin typeface="Calibri" charset="0"/>
              </a:rPr>
              <a:t>|w</a:t>
            </a:r>
            <a:r>
              <a:rPr lang="en-US" baseline="-25000" dirty="0">
                <a:latin typeface="Calibri" charset="0"/>
              </a:rPr>
              <a:t>1</a:t>
            </a:r>
            <a:r>
              <a:rPr lang="en-US" dirty="0">
                <a:latin typeface="Calibri" charset="0"/>
              </a:rPr>
              <a:t>,w</a:t>
            </a:r>
            <a:r>
              <a:rPr lang="en-US" baseline="-25000" dirty="0">
                <a:latin typeface="Calibri" charset="0"/>
              </a:rPr>
              <a:t>2</a:t>
            </a:r>
            <a:r>
              <a:rPr lang="en-US" dirty="0">
                <a:latin typeface="Calibri" charset="0"/>
              </a:rPr>
              <a:t>…w</a:t>
            </a:r>
            <a:r>
              <a:rPr lang="en-US" baseline="-25000" dirty="0">
                <a:latin typeface="Calibri" charset="0"/>
              </a:rPr>
              <a:t>n-1</a:t>
            </a:r>
            <a:r>
              <a:rPr lang="en-US" dirty="0" smtClean="0">
                <a:latin typeface="Calibri" charset="0"/>
              </a:rPr>
              <a:t>)         </a:t>
            </a:r>
            <a:r>
              <a:rPr lang="en-US" sz="2400" dirty="0" smtClean="0">
                <a:latin typeface="Calibri" charset="0"/>
              </a:rPr>
              <a:t> is </a:t>
            </a:r>
            <a:r>
              <a:rPr lang="en-US" sz="2400" dirty="0">
                <a:latin typeface="Calibri" charset="0"/>
              </a:rPr>
              <a:t>called a </a:t>
            </a:r>
            <a:r>
              <a:rPr lang="en-US" sz="2400" b="1" dirty="0">
                <a:solidFill>
                  <a:srgbClr val="A50021"/>
                </a:solidFill>
                <a:latin typeface="Calibri" charset="0"/>
              </a:rPr>
              <a:t>language model</a:t>
            </a:r>
            <a:r>
              <a:rPr lang="en-US" sz="2400" dirty="0">
                <a:latin typeface="Calibri" charset="0"/>
              </a:rPr>
              <a:t>.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Better: </a:t>
            </a:r>
            <a:r>
              <a:rPr lang="en-US" sz="2400" b="1" dirty="0" smtClean="0">
                <a:solidFill>
                  <a:srgbClr val="CC0033"/>
                </a:solidFill>
                <a:latin typeface="Calibri" charset="0"/>
              </a:rPr>
              <a:t>the grammar       </a:t>
            </a:r>
            <a:r>
              <a:rPr lang="en-US" sz="2400" dirty="0" smtClean="0">
                <a:latin typeface="Calibri" charset="0"/>
              </a:rPr>
              <a:t>But </a:t>
            </a:r>
            <a:r>
              <a:rPr lang="en-US" sz="2400" b="1" dirty="0">
                <a:solidFill>
                  <a:srgbClr val="CC0033"/>
                </a:solidFill>
                <a:latin typeface="Calibri" charset="0"/>
              </a:rPr>
              <a:t>language model </a:t>
            </a:r>
            <a:r>
              <a:rPr lang="en-US" sz="2400" dirty="0">
                <a:latin typeface="Calibri" charset="0"/>
              </a:rPr>
              <a:t>or </a:t>
            </a:r>
            <a:r>
              <a:rPr lang="en-US" sz="2400" b="1" dirty="0">
                <a:solidFill>
                  <a:srgbClr val="CC0033"/>
                </a:solidFill>
                <a:latin typeface="Calibri" charset="0"/>
              </a:rPr>
              <a:t>LM </a:t>
            </a:r>
            <a:r>
              <a:rPr lang="en-US" sz="2400" dirty="0">
                <a:latin typeface="Calibri" charset="0"/>
              </a:rPr>
              <a:t>is standard</a:t>
            </a:r>
          </a:p>
        </p:txBody>
      </p:sp>
    </p:spTree>
    <p:extLst>
      <p:ext uri="{BB962C8B-B14F-4D97-AF65-F5344CB8AC3E}">
        <p14:creationId xmlns:p14="http://schemas.microsoft.com/office/powerpoint/2010/main" val="104940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compute P(W)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How to compute this joint probability:</a:t>
            </a:r>
          </a:p>
          <a:p>
            <a:pPr eaLnBrk="1" hangingPunct="1"/>
            <a:endParaRPr lang="en-US">
              <a:latin typeface="Calibri" charset="0"/>
            </a:endParaRPr>
          </a:p>
          <a:p>
            <a:pPr lvl="1" eaLnBrk="1" hangingPunct="1"/>
            <a:r>
              <a:rPr lang="en-US" sz="2800">
                <a:latin typeface="Calibri" charset="0"/>
              </a:rPr>
              <a:t>P(its, water, is, so, transparent, that)</a:t>
            </a:r>
          </a:p>
          <a:p>
            <a:pPr lvl="1" eaLnBrk="1" hangingPunct="1"/>
            <a:endParaRPr lang="en-US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Intuition: let’s rely on the Chain Rule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162331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Reminder: The Chain Rule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Recall the definition of conditional </a:t>
            </a:r>
            <a:r>
              <a:rPr lang="en-US" sz="2800" dirty="0" smtClean="0">
                <a:latin typeface="Calibri" charset="0"/>
              </a:rPr>
              <a:t>probabilities</a:t>
            </a:r>
            <a:endParaRPr lang="en-US" sz="36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US" sz="2400" b="1" dirty="0" smtClean="0">
                <a:latin typeface="Calibri" charset="0"/>
              </a:rPr>
              <a:t>p(B|A) = P(A,B)/P(A)</a:t>
            </a:r>
            <a:r>
              <a:rPr lang="en-US" sz="3600" dirty="0" smtClean="0">
                <a:latin typeface="Calibri" charset="0"/>
              </a:rPr>
              <a:t>	</a:t>
            </a:r>
            <a:r>
              <a:rPr lang="en-US" dirty="0" smtClean="0">
                <a:latin typeface="Calibri" charset="0"/>
              </a:rPr>
              <a:t>Rewriting:   </a:t>
            </a:r>
            <a:r>
              <a:rPr lang="en-US" sz="2400" b="1" dirty="0">
                <a:latin typeface="Calibri" charset="0"/>
              </a:rPr>
              <a:t>P</a:t>
            </a:r>
            <a:r>
              <a:rPr lang="en-US" sz="2400" b="1" dirty="0" smtClean="0">
                <a:latin typeface="Calibri" charset="0"/>
              </a:rPr>
              <a:t>(A,B) = P(A)P(B|A)</a:t>
            </a:r>
          </a:p>
          <a:p>
            <a:pPr marL="457200" lvl="1" indent="0">
              <a:buNone/>
            </a:pPr>
            <a:endParaRPr lang="en-US" dirty="0" smtClean="0">
              <a:latin typeface="Calibri" charset="0"/>
            </a:endParaRPr>
          </a:p>
          <a:p>
            <a:r>
              <a:rPr lang="en-US" sz="2800" dirty="0" smtClean="0">
                <a:latin typeface="Calibri" charset="0"/>
              </a:rPr>
              <a:t>More variables: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alibri" charset="0"/>
              </a:rPr>
              <a:t> P</a:t>
            </a:r>
            <a:r>
              <a:rPr lang="en-US" sz="2400" dirty="0">
                <a:latin typeface="Calibri" charset="0"/>
              </a:rPr>
              <a:t>(A,B,C,D) = P(A)P(B|A)P(C|A,B)P(D|A,B,C)</a:t>
            </a:r>
            <a:endParaRPr lang="en-US" sz="32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The Chain Rule in General</a:t>
            </a:r>
          </a:p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 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,…,</a:t>
            </a:r>
            <a:r>
              <a:rPr lang="en-US" sz="2800" dirty="0" err="1">
                <a:latin typeface="Calibri" charset="0"/>
              </a:rPr>
              <a:t>x</a:t>
            </a:r>
            <a:r>
              <a:rPr lang="en-US" sz="2800" baseline="-25000" dirty="0" err="1">
                <a:latin typeface="Calibri" charset="0"/>
              </a:rPr>
              <a:t>n</a:t>
            </a:r>
            <a:r>
              <a:rPr lang="en-US" sz="2800" dirty="0">
                <a:latin typeface="Calibri" charset="0"/>
              </a:rPr>
              <a:t>) = P(x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)P(x</a:t>
            </a:r>
            <a:r>
              <a:rPr lang="en-US" sz="2800" baseline="-25000" dirty="0">
                <a:latin typeface="Calibri" charset="0"/>
              </a:rPr>
              <a:t>3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,x</a:t>
            </a:r>
            <a:r>
              <a:rPr lang="en-US" sz="2800" baseline="-25000" dirty="0">
                <a:latin typeface="Calibri" charset="0"/>
              </a:rPr>
              <a:t>2</a:t>
            </a:r>
            <a:r>
              <a:rPr lang="en-US" sz="2800" dirty="0">
                <a:latin typeface="Calibri" charset="0"/>
              </a:rPr>
              <a:t>)…P(x</a:t>
            </a:r>
            <a:r>
              <a:rPr lang="en-US" sz="2800" baseline="-25000" dirty="0">
                <a:latin typeface="Calibri" charset="0"/>
              </a:rPr>
              <a:t>n</a:t>
            </a:r>
            <a:r>
              <a:rPr lang="en-US" sz="2800" dirty="0">
                <a:latin typeface="Calibri" charset="0"/>
              </a:rPr>
              <a:t>|x</a:t>
            </a:r>
            <a:r>
              <a:rPr lang="en-US" sz="2800" baseline="-25000" dirty="0">
                <a:latin typeface="Calibri" charset="0"/>
              </a:rPr>
              <a:t>1</a:t>
            </a:r>
            <a:r>
              <a:rPr lang="en-US" sz="2800" dirty="0">
                <a:latin typeface="Calibri" charset="0"/>
              </a:rPr>
              <a:t>,…,x</a:t>
            </a:r>
            <a:r>
              <a:rPr lang="en-US" sz="2800" baseline="-25000" dirty="0">
                <a:latin typeface="Calibri" charset="0"/>
              </a:rPr>
              <a:t>n-1</a:t>
            </a:r>
            <a:r>
              <a:rPr lang="en-US" sz="2800" dirty="0">
                <a:latin typeface="Calibri" charset="0"/>
              </a:rPr>
              <a:t>)</a:t>
            </a: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25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The Chain Rule applied to compute joint probability of words in sentence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None/>
            </a:pPr>
            <a:endParaRPr lang="en-US" dirty="0">
              <a:latin typeface="Calibri" charset="0"/>
            </a:endParaRPr>
          </a:p>
          <a:p>
            <a:pPr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P(“its water is so transparent”) =</a:t>
            </a:r>
          </a:p>
          <a:p>
            <a:pPr eaLnBrk="1" hangingPunct="1">
              <a:buFont typeface="Times" charset="0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P(its) ×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water|its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)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is|its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water) </a:t>
            </a:r>
          </a:p>
          <a:p>
            <a:pPr eaLnBrk="1" hangingPunct="1">
              <a:buFont typeface="Times" charset="0"/>
              <a:buNone/>
            </a:pP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       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so|its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 is) ×  P(</a:t>
            </a:r>
            <a:r>
              <a:rPr lang="en-US" sz="2800" dirty="0" err="1">
                <a:solidFill>
                  <a:srgbClr val="404040"/>
                </a:solidFill>
                <a:latin typeface="Calibri" charset="0"/>
              </a:rPr>
              <a:t>transparent|its</a:t>
            </a:r>
            <a:r>
              <a:rPr lang="en-US" sz="2800" dirty="0">
                <a:solidFill>
                  <a:srgbClr val="404040"/>
                </a:solidFill>
                <a:latin typeface="Calibri" charset="0"/>
              </a:rPr>
              <a:t> water is so)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295400" y="1809750"/>
          <a:ext cx="65532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2387600" imgH="355600" progId="Equation.3">
                  <p:embed/>
                </p:oleObj>
              </mc:Choice>
              <mc:Fallback>
                <p:oleObj name="Equation" r:id="rId4" imgW="23876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809750"/>
                        <a:ext cx="6553200" cy="9794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134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to estimate these probabilities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Could we just count and divide?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sz="2400" dirty="0">
                <a:latin typeface="Calibri" charset="0"/>
              </a:rPr>
              <a:t>No!  Too many possible sentences!</a:t>
            </a:r>
          </a:p>
          <a:p>
            <a:pPr eaLnBrk="1" hangingPunct="1"/>
            <a:r>
              <a:rPr lang="en-US" sz="2400" dirty="0">
                <a:latin typeface="Calibri" charset="0"/>
              </a:rPr>
              <a:t>We’ll never see enough data for estimating these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lvl="1" eaLnBrk="1" hangingPunct="1"/>
            <a:endParaRPr lang="en-US" dirty="0">
              <a:latin typeface="Calibri" charset="0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762001" y="2209800"/>
          <a:ext cx="6019800" cy="1994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Equation" r:id="rId4" imgW="2578100" imgH="850900" progId="Equation.3">
                  <p:embed/>
                </p:oleObj>
              </mc:Choice>
              <mc:Fallback>
                <p:oleObj name="Equation" r:id="rId4" imgW="25781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209800"/>
                        <a:ext cx="6019800" cy="1994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53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Calibri" charset="0"/>
              </a:rPr>
              <a:t>Simplifying assumption:</a:t>
            </a:r>
          </a:p>
          <a:p>
            <a:pPr marL="457200" lvl="1" indent="0" eaLnBrk="1" hangingPunct="1">
              <a:buNone/>
            </a:pPr>
            <a:endParaRPr lang="en-US" sz="3600" dirty="0">
              <a:latin typeface="Calibri" charset="0"/>
            </a:endParaRPr>
          </a:p>
          <a:p>
            <a:pPr marL="457200" lvl="1" indent="0" eaLnBrk="1" hangingPunct="1">
              <a:buNone/>
            </a:pPr>
            <a:endParaRPr lang="en-US" sz="3200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r>
              <a:rPr lang="en-US" sz="3600" dirty="0">
                <a:latin typeface="Calibri" charset="0"/>
              </a:rPr>
              <a:t>Or maybe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457200" y="2471251"/>
          <a:ext cx="7696200" cy="1014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Equation" r:id="rId4" imgW="3187700" imgH="419100" progId="Equation.3">
                  <p:embed/>
                </p:oleObj>
              </mc:Choice>
              <mc:Fallback>
                <p:oleObj name="Equation" r:id="rId4" imgW="3187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471251"/>
                        <a:ext cx="7696200" cy="101489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228600" y="4182281"/>
          <a:ext cx="8915400" cy="96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6" imgW="3898900" imgH="419100" progId="Equation.3">
                  <p:embed/>
                </p:oleObj>
              </mc:Choice>
              <mc:Fallback>
                <p:oleObj name="Equation" r:id="rId6" imgW="3898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82281"/>
                        <a:ext cx="8915400" cy="961219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225px-AAMarkov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33350"/>
            <a:ext cx="1475075" cy="1920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180" y="1928396"/>
            <a:ext cx="1441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Andrei Markov</a:t>
            </a: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81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Markov Assumption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3600" dirty="0" smtClean="0"/>
          </a:p>
          <a:p>
            <a:endParaRPr lang="en-US" sz="3200" dirty="0" smtClean="0"/>
          </a:p>
          <a:p>
            <a:r>
              <a:rPr lang="en-US" sz="3200" dirty="0" smtClean="0"/>
              <a:t>In </a:t>
            </a:r>
            <a:r>
              <a:rPr lang="en-US" sz="3200" dirty="0"/>
              <a:t>other words, we approximate each component in the product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sz="3600" dirty="0">
              <a:latin typeface="Calibri" charset="0"/>
            </a:endParaRPr>
          </a:p>
          <a:p>
            <a:pPr lvl="1" eaLnBrk="1" hangingPunct="1"/>
            <a:endParaRPr lang="en-US" sz="3600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838200" y="1428750"/>
          <a:ext cx="710406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4" imgW="2336800" imgH="355600" progId="Equation.3">
                  <p:embed/>
                </p:oleObj>
              </mc:Choice>
              <mc:Fallback>
                <p:oleObj name="Equation" r:id="rId4" imgW="2336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28750"/>
                        <a:ext cx="7104063" cy="1087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/>
          </p:nvPr>
        </p:nvGraphicFramePr>
        <p:xfrm>
          <a:off x="539750" y="3790950"/>
          <a:ext cx="86042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6" imgW="2438400" imgH="177800" progId="Equation.3">
                  <p:embed/>
                </p:oleObj>
              </mc:Choice>
              <mc:Fallback>
                <p:oleObj name="Equation" r:id="rId6" imgW="2438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90950"/>
                        <a:ext cx="8604250" cy="6302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5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Simplest case: Unigram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2792670"/>
            <a:ext cx="8077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fifth, an, of, futures, the, an, incorporated, a, a, the, inflation, most, dollars, quarter, in, is, mass</a:t>
            </a:r>
          </a:p>
          <a:p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thrift, did, eighty, said, hard, 'm, </a:t>
            </a:r>
            <a:r>
              <a:rPr lang="en-US" sz="2000" dirty="0" err="1" smtClean="0">
                <a:latin typeface="Courier"/>
                <a:cs typeface="Courier"/>
              </a:rPr>
              <a:t>july</a:t>
            </a:r>
            <a:r>
              <a:rPr lang="en-US" sz="2000" dirty="0" smtClean="0">
                <a:latin typeface="Courier"/>
                <a:cs typeface="Courier"/>
              </a:rPr>
              <a:t>, bullish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000" dirty="0" smtClean="0">
                <a:latin typeface="Courier"/>
                <a:cs typeface="Courier"/>
              </a:rPr>
              <a:t>that, or, limited, 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247840"/>
            <a:ext cx="6835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Some automatically generated sentences from a unigram model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1752600" y="1123950"/>
          <a:ext cx="4648200" cy="1047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Equation" r:id="rId5" imgW="1587500" imgH="355600" progId="Equation.3">
                  <p:embed/>
                </p:oleObj>
              </mc:Choice>
              <mc:Fallback>
                <p:oleObj name="Equation" r:id="rId5" imgW="1587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23950"/>
                        <a:ext cx="4648200" cy="10473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264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40005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39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762000" y="12573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r>
              <a:rPr lang="en-US" sz="2400" dirty="0">
                <a:latin typeface="Calibri"/>
                <a:cs typeface="Calibri"/>
              </a:rPr>
              <a:t>Condition on the previous word: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en-US" sz="2400" dirty="0"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en-US" sz="2400" dirty="0">
              <a:latin typeface="Tahoma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Wingdings" charset="2"/>
              <a:buBlip>
                <a:blip r:embed="rId4"/>
              </a:buBlip>
            </a:pPr>
            <a:endParaRPr lang="en-US" sz="2400" dirty="0">
              <a:solidFill>
                <a:srgbClr val="5400A8"/>
              </a:solidFill>
              <a:latin typeface="Tahoma" charset="0"/>
            </a:endParaRPr>
          </a:p>
        </p:txBody>
      </p:sp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Bigram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778026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Courier"/>
                <a:cs typeface="Courier"/>
              </a:rPr>
              <a:t>texaco</a:t>
            </a:r>
            <a:r>
              <a:rPr lang="en-US" sz="1800" dirty="0" smtClean="0">
                <a:latin typeface="Courier"/>
                <a:cs typeface="Courier"/>
              </a:rPr>
              <a:t>, rose, one, in, this, issue, is, pursuing, growth, in, a, boiler, house, said, </a:t>
            </a:r>
            <a:r>
              <a:rPr lang="en-US" sz="1800" dirty="0" err="1" smtClean="0">
                <a:latin typeface="Courier"/>
                <a:cs typeface="Courier"/>
              </a:rPr>
              <a:t>mr.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gurria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mexico</a:t>
            </a:r>
            <a:r>
              <a:rPr lang="en-US" sz="1800" dirty="0" smtClean="0">
                <a:latin typeface="Courier"/>
                <a:cs typeface="Courier"/>
              </a:rPr>
              <a:t>, 's, motion, control, proposal, without, permission, from, five, hundred, fifty, five, yen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outside, new, car, parking, lot, of, the, agreement, reached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this, would, be, a, record, </a:t>
            </a:r>
            <a:r>
              <a:rPr lang="en-US" sz="1800" dirty="0" err="1" smtClean="0">
                <a:latin typeface="Courier"/>
                <a:cs typeface="Courier"/>
              </a:rPr>
              <a:t>november</a:t>
            </a:r>
            <a:endParaRPr lang="en-US" sz="1800" dirty="0">
              <a:latin typeface="Courier"/>
              <a:cs typeface="Courier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762000" y="1885950"/>
          <a:ext cx="6745287" cy="59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5" imgW="2019300" imgH="177800" progId="Equation.3">
                  <p:embed/>
                </p:oleObj>
              </mc:Choice>
              <mc:Fallback>
                <p:oleObj name="Equation" r:id="rId5" imgW="201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85950"/>
                        <a:ext cx="6745287" cy="59654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07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N-gram models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r>
              <a:rPr lang="en-US" sz="2800" dirty="0" smtClean="0"/>
              <a:t>We can extend to trigrams, 4-grams, 5-grams</a:t>
            </a:r>
          </a:p>
          <a:p>
            <a:r>
              <a:rPr lang="en-US" sz="2800" dirty="0" smtClean="0"/>
              <a:t>In general this is an insufficient model of language</a:t>
            </a:r>
          </a:p>
          <a:p>
            <a:pPr lvl="1"/>
            <a:r>
              <a:rPr lang="en-US" sz="2400" dirty="0" smtClean="0"/>
              <a:t>because language has </a:t>
            </a:r>
            <a:r>
              <a:rPr lang="en-US" sz="2400" b="1" dirty="0" smtClean="0">
                <a:solidFill>
                  <a:srgbClr val="008000"/>
                </a:solidFill>
              </a:rPr>
              <a:t>long-distance dependencies</a:t>
            </a:r>
            <a:r>
              <a:rPr lang="en-US" sz="2400" dirty="0" smtClean="0"/>
              <a:t>:</a:t>
            </a:r>
          </a:p>
          <a:p>
            <a:pPr marL="457200" lvl="1" indent="0">
              <a:buNone/>
            </a:pPr>
            <a:endParaRPr lang="en-US" sz="800" dirty="0"/>
          </a:p>
          <a:p>
            <a:pPr marL="457200" lvl="1" indent="0">
              <a:buNone/>
            </a:pPr>
            <a:r>
              <a:rPr lang="en-US" sz="2400" dirty="0" smtClean="0"/>
              <a:t>“</a:t>
            </a:r>
            <a:r>
              <a:rPr lang="en-US" sz="2400" smtClean="0"/>
              <a:t>The computer(s) </a:t>
            </a:r>
            <a:r>
              <a:rPr lang="en-US" sz="2400" dirty="0" smtClean="0"/>
              <a:t>which I had just put into the machine room on the fifth </a:t>
            </a:r>
            <a:r>
              <a:rPr lang="en-US" sz="2400" smtClean="0"/>
              <a:t>floor is (are) crashing.”</a:t>
            </a:r>
            <a:endParaRPr lang="en-US" sz="2400" dirty="0" smtClean="0"/>
          </a:p>
          <a:p>
            <a:pPr lvl="1"/>
            <a:endParaRPr lang="en-US" sz="800" dirty="0" smtClean="0"/>
          </a:p>
          <a:p>
            <a:r>
              <a:rPr lang="en-US" sz="2800" dirty="0" smtClean="0"/>
              <a:t>But we can often get away with N-gram 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1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>
                <a:solidFill>
                  <a:srgbClr val="A50021"/>
                </a:solidFill>
                <a:latin typeface="Calibri" charset="0"/>
              </a:rPr>
              <a:t>Introduction to N-grams</a:t>
            </a:r>
            <a:endParaRPr lang="en-US" sz="3200">
              <a:latin typeface="Calibri" charset="0"/>
            </a:endParaRPr>
          </a:p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4709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Estimating N-gram Probabilities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2114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Estimating bigram probabilities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Maximum Likelihood Estimate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752600" y="1986333"/>
          <a:ext cx="5410200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86333"/>
                        <a:ext cx="5410200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109964" y="3815133"/>
          <a:ext cx="4587816" cy="1253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6" imgW="1485900" imgH="406400" progId="Equation.3">
                  <p:embed/>
                </p:oleObj>
              </mc:Choice>
              <mc:Fallback>
                <p:oleObj name="Equation" r:id="rId6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964" y="3815133"/>
                        <a:ext cx="4587816" cy="12537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954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5978"/>
            <a:ext cx="7391400" cy="689372"/>
          </a:xfrm>
        </p:spPr>
        <p:txBody>
          <a:bodyPr/>
          <a:lstStyle/>
          <a:p>
            <a:pPr eaLnBrk="1" hangingPunct="1"/>
            <a:r>
              <a:rPr lang="en-US" dirty="0"/>
              <a:t>An example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86200" y="1352550"/>
            <a:ext cx="5410200" cy="1524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am Sam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Sam I am &lt;/s&gt;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sz="2400" dirty="0">
                <a:latin typeface="Calibri" charset="0"/>
              </a:rPr>
              <a:t>&lt;s&gt; I do not like green eggs and ham &lt;/s&gt;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</p:txBody>
      </p:sp>
      <p:pic>
        <p:nvPicPr>
          <p:cNvPr id="6" name="Picture 7" descr="sam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295782"/>
            <a:ext cx="8763000" cy="95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152400" y="1553694"/>
          <a:ext cx="3429000" cy="93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Equation" r:id="rId5" imgW="1485900" imgH="406400" progId="Equation.3">
                  <p:embed/>
                </p:oleObj>
              </mc:Choice>
              <mc:Fallback>
                <p:oleObj name="Equation" r:id="rId5" imgW="1485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53694"/>
                        <a:ext cx="3429000" cy="937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1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More examples: </a:t>
            </a:r>
            <a:br>
              <a:rPr lang="en-US" dirty="0"/>
            </a:br>
            <a:r>
              <a:rPr lang="en-US" dirty="0"/>
              <a:t>Berkeley Restaurant Project sentences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686800" cy="3333750"/>
          </a:xfrm>
        </p:spPr>
        <p:txBody>
          <a:bodyPr/>
          <a:lstStyle/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can you tell me about any good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cantonese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restaurants close by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mid priced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thai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food is what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i’m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looking for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tell me about chez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panisse</a:t>
            </a:r>
            <a:endParaRPr lang="en-US" sz="2500" dirty="0">
              <a:solidFill>
                <a:srgbClr val="330099"/>
              </a:solidFill>
              <a:latin typeface="Calibri" charset="0"/>
            </a:endParaRP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can you give me a listing of the kinds of food that are available</a:t>
            </a:r>
          </a:p>
          <a:p>
            <a:pPr eaLnBrk="1" hangingPunct="1"/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i’m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looking for a good place to eat breakfast</a:t>
            </a:r>
          </a:p>
          <a:p>
            <a:pPr eaLnBrk="1" hangingPunct="1"/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when is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caffe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</a:t>
            </a:r>
            <a:r>
              <a:rPr lang="en-US" sz="2500" dirty="0" err="1">
                <a:solidFill>
                  <a:srgbClr val="330099"/>
                </a:solidFill>
                <a:latin typeface="Calibri" charset="0"/>
              </a:rPr>
              <a:t>venezia</a:t>
            </a:r>
            <a:r>
              <a:rPr lang="en-US" sz="2500" dirty="0">
                <a:solidFill>
                  <a:srgbClr val="330099"/>
                </a:solidFill>
                <a:latin typeface="Calibri" charset="0"/>
              </a:rPr>
              <a:t> open during the </a:t>
            </a:r>
            <a:r>
              <a:rPr lang="en-US" sz="2500" dirty="0" smtClean="0">
                <a:solidFill>
                  <a:srgbClr val="330099"/>
                </a:solidFill>
                <a:latin typeface="Calibri" charset="0"/>
              </a:rPr>
              <a:t>day</a:t>
            </a:r>
            <a:endParaRPr lang="en-US" sz="2500" dirty="0">
              <a:solidFill>
                <a:srgbClr val="330099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Raw bigram counts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Out of 9222 sentences</a:t>
            </a:r>
          </a:p>
        </p:txBody>
      </p:sp>
      <p:pic>
        <p:nvPicPr>
          <p:cNvPr id="5" name="Picture 4" descr="berp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755775"/>
            <a:ext cx="9067800" cy="325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19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Raw bigram probabilities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Calibri" charset="0"/>
              </a:rPr>
              <a:t>Normalize by unigrams:</a:t>
            </a: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eaLnBrk="1" hangingPunct="1">
              <a:lnSpc>
                <a:spcPct val="180000"/>
              </a:lnSpc>
            </a:pPr>
            <a:r>
              <a:rPr lang="en-US" sz="2000" dirty="0">
                <a:latin typeface="Calibri" charset="0"/>
              </a:rPr>
              <a:t>Result:</a:t>
            </a:r>
          </a:p>
        </p:txBody>
      </p:sp>
      <p:pic>
        <p:nvPicPr>
          <p:cNvPr id="6" name="Picture 4" descr="berp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635366"/>
            <a:ext cx="7010400" cy="248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berp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1733550"/>
            <a:ext cx="6718300" cy="61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66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Bigram estimates of sentence probabilities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52550"/>
            <a:ext cx="8534400" cy="3333750"/>
          </a:xfrm>
        </p:spPr>
        <p:txBody>
          <a:bodyPr/>
          <a:lstStyle/>
          <a:p>
            <a:pPr eaLnBrk="1" hangingPunct="1">
              <a:buNone/>
            </a:pPr>
            <a:r>
              <a:rPr lang="en-US" sz="2800" dirty="0">
                <a:latin typeface="Calibri" charset="0"/>
              </a:rPr>
              <a:t>P(&lt;s&gt; I want </a:t>
            </a:r>
            <a:r>
              <a:rPr lang="en-US" sz="2800" dirty="0" err="1">
                <a:latin typeface="Calibri" charset="0"/>
              </a:rPr>
              <a:t>english</a:t>
            </a:r>
            <a:r>
              <a:rPr lang="en-US" sz="2800" dirty="0">
                <a:latin typeface="Calibri" charset="0"/>
              </a:rPr>
              <a:t> food &lt;/s&gt;) =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	P(I|&lt;s&gt;)   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 	×  P(</a:t>
            </a:r>
            <a:r>
              <a:rPr lang="en-US" sz="2800" dirty="0" err="1">
                <a:latin typeface="Calibri" charset="0"/>
              </a:rPr>
              <a:t>want|I</a:t>
            </a:r>
            <a:r>
              <a:rPr lang="en-US" sz="2800" dirty="0">
                <a:latin typeface="Calibri" charset="0"/>
              </a:rPr>
              <a:t>)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</a:t>
            </a:r>
            <a:r>
              <a:rPr lang="en-US" sz="2800" dirty="0" err="1">
                <a:latin typeface="Calibri" charset="0"/>
              </a:rPr>
              <a:t>english|want</a:t>
            </a:r>
            <a:r>
              <a:rPr lang="en-US" sz="2800" dirty="0">
                <a:latin typeface="Calibri" charset="0"/>
              </a:rPr>
              <a:t>) 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</a:t>
            </a:r>
            <a:r>
              <a:rPr lang="en-US" sz="2800" dirty="0" err="1">
                <a:latin typeface="Calibri" charset="0"/>
              </a:rPr>
              <a:t>food|english</a:t>
            </a:r>
            <a:r>
              <a:rPr lang="en-US" sz="2800" dirty="0">
                <a:latin typeface="Calibri" charset="0"/>
              </a:rPr>
              <a:t>)   </a:t>
            </a:r>
          </a:p>
          <a:p>
            <a:pPr>
              <a:buNone/>
            </a:pPr>
            <a:r>
              <a:rPr lang="en-US" sz="2800" dirty="0">
                <a:latin typeface="Calibri" charset="0"/>
              </a:rPr>
              <a:t>	×  P(&lt;/s&gt;|food)</a:t>
            </a:r>
          </a:p>
          <a:p>
            <a:pPr eaLnBrk="1" hangingPunct="1">
              <a:buFont typeface="Wingdings" charset="2"/>
              <a:buNone/>
            </a:pPr>
            <a:r>
              <a:rPr lang="en-US" sz="2800" dirty="0">
                <a:latin typeface="Calibri" charset="0"/>
              </a:rPr>
              <a:t>       =  .000031</a:t>
            </a:r>
          </a:p>
        </p:txBody>
      </p:sp>
    </p:spTree>
    <p:extLst>
      <p:ext uri="{BB962C8B-B14F-4D97-AF65-F5344CB8AC3E}">
        <p14:creationId xmlns:p14="http://schemas.microsoft.com/office/powerpoint/2010/main" val="5786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utility: grep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zcat</a:t>
            </a:r>
            <a:r>
              <a:rPr lang="en-US" dirty="0"/>
              <a:t> * | grep " such as " | </a:t>
            </a:r>
            <a:r>
              <a:rPr lang="en-US" dirty="0" smtClean="0"/>
              <a:t>more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zcat</a:t>
            </a:r>
            <a:r>
              <a:rPr lang="en-US" dirty="0"/>
              <a:t> * | grep " and other " | more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1828800"/>
            <a:ext cx="8763000" cy="16764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management consultants </a:t>
            </a:r>
            <a:r>
              <a:rPr lang="en-US" sz="2000" b="1" dirty="0"/>
              <a:t>such as</a:t>
            </a:r>
            <a:r>
              <a:rPr lang="en-US" sz="2000" dirty="0"/>
              <a:t> McKinsey and CSC Index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social evils </a:t>
            </a:r>
            <a:r>
              <a:rPr lang="en-US" sz="2000" b="1" dirty="0"/>
              <a:t>such as </a:t>
            </a:r>
            <a:r>
              <a:rPr lang="en-US" sz="2000" dirty="0"/>
              <a:t>prostitution, drug addiction and HIV</a:t>
            </a:r>
          </a:p>
          <a:p>
            <a:r>
              <a:rPr lang="en-US" sz="2000" dirty="0"/>
              <a:t>new set of potentially lucrative services, </a:t>
            </a:r>
            <a:r>
              <a:rPr lang="en-US" sz="2000" b="1" dirty="0"/>
              <a:t>such as </a:t>
            </a:r>
            <a:r>
              <a:rPr lang="en-US" sz="2000" dirty="0"/>
              <a:t>movies on demand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students use canned chicken broth such as Swanson's</a:t>
            </a:r>
          </a:p>
          <a:p>
            <a:r>
              <a:rPr lang="en-US" sz="2000" dirty="0"/>
              <a:t>in treating medical conditions such as psoriasis, </a:t>
            </a:r>
            <a:r>
              <a:rPr lang="en-US" sz="2000" dirty="0" smtClean="0"/>
              <a:t>seasonal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9600" y="3962400"/>
            <a:ext cx="8915400" cy="120015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sanitation problems, the endless red tape </a:t>
            </a:r>
            <a:r>
              <a:rPr lang="en-US" sz="2000" b="1" dirty="0"/>
              <a:t>and other </a:t>
            </a:r>
            <a:r>
              <a:rPr lang="en-US" sz="2000" dirty="0" smtClean="0"/>
              <a:t>difficulties</a:t>
            </a:r>
          </a:p>
          <a:p>
            <a:r>
              <a:rPr lang="en-US" sz="2000" dirty="0"/>
              <a:t>Court records </a:t>
            </a:r>
            <a:r>
              <a:rPr lang="en-US" sz="2000" b="1" dirty="0"/>
              <a:t>and other </a:t>
            </a:r>
            <a:r>
              <a:rPr lang="en-US" sz="2000" dirty="0"/>
              <a:t>documents show that Angela </a:t>
            </a:r>
            <a:r>
              <a:rPr lang="en-US" sz="2000" dirty="0" err="1" smtClean="0"/>
              <a:t>Tene</a:t>
            </a:r>
            <a:endParaRPr lang="en-US" sz="2000" dirty="0" smtClean="0"/>
          </a:p>
          <a:p>
            <a:r>
              <a:rPr lang="en-US" sz="2000" dirty="0"/>
              <a:t>providing dominoes, card games </a:t>
            </a:r>
            <a:r>
              <a:rPr lang="en-US" sz="2000" b="1" dirty="0"/>
              <a:t>and other </a:t>
            </a:r>
            <a:r>
              <a:rPr lang="en-US" sz="2000" dirty="0"/>
              <a:t>recreation to help </a:t>
            </a:r>
            <a:r>
              <a:rPr lang="en-US" sz="2000" dirty="0" smtClean="0"/>
              <a:t>asylum</a:t>
            </a:r>
          </a:p>
          <a:p>
            <a:r>
              <a:rPr lang="en-US" sz="2000" dirty="0"/>
              <a:t>malls, swap meets, colleges, barber shops and other popular </a:t>
            </a:r>
            <a:r>
              <a:rPr lang="en-US" sz="2000" dirty="0" smtClean="0"/>
              <a:t>haunts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5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kinds of knowledge?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english|want</a:t>
            </a:r>
            <a:r>
              <a:rPr lang="en-US" sz="2800" dirty="0">
                <a:latin typeface="Calibri" charset="0"/>
              </a:rPr>
              <a:t>)  = .0011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chinese|want</a:t>
            </a:r>
            <a:r>
              <a:rPr lang="en-US" sz="2800" dirty="0">
                <a:latin typeface="Calibri" charset="0"/>
              </a:rPr>
              <a:t>) =  .0065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</a:t>
            </a:r>
            <a:r>
              <a:rPr lang="en-US" sz="2800" dirty="0" err="1">
                <a:latin typeface="Calibri" charset="0"/>
              </a:rPr>
              <a:t>to|want</a:t>
            </a:r>
            <a:r>
              <a:rPr lang="en-US" sz="2800" dirty="0">
                <a:latin typeface="Calibri" charset="0"/>
              </a:rPr>
              <a:t>) = .66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P(eat | to) = .28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P(food | to) = 0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P(want | spend) = 0</a:t>
            </a:r>
          </a:p>
          <a:p>
            <a:pPr eaLnBrk="1" hangingPunct="1"/>
            <a:r>
              <a:rPr lang="en-US" sz="2800" dirty="0">
                <a:latin typeface="Calibri" charset="0"/>
              </a:rPr>
              <a:t>P (</a:t>
            </a:r>
            <a:r>
              <a:rPr lang="en-US" sz="2800" dirty="0" err="1">
                <a:latin typeface="Calibri" charset="0"/>
              </a:rPr>
              <a:t>i</a:t>
            </a:r>
            <a:r>
              <a:rPr lang="en-US" sz="2800" dirty="0">
                <a:latin typeface="Calibri" charset="0"/>
              </a:rPr>
              <a:t> | &lt;s&gt;) = .25</a:t>
            </a:r>
          </a:p>
        </p:txBody>
      </p:sp>
    </p:spTree>
    <p:extLst>
      <p:ext uri="{BB962C8B-B14F-4D97-AF65-F5344CB8AC3E}">
        <p14:creationId xmlns:p14="http://schemas.microsoft.com/office/powerpoint/2010/main" val="6393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Practical Issues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We do everything in log space</a:t>
            </a:r>
          </a:p>
          <a:p>
            <a:pPr lvl="1" eaLnBrk="1" hangingPunct="1"/>
            <a:r>
              <a:rPr lang="en-US" sz="3200" dirty="0">
                <a:latin typeface="Calibri" charset="0"/>
              </a:rPr>
              <a:t>Avoid underflow</a:t>
            </a:r>
          </a:p>
          <a:p>
            <a:pPr lvl="1" eaLnBrk="1" hangingPunct="1"/>
            <a:r>
              <a:rPr lang="en-US" sz="3200" dirty="0">
                <a:latin typeface="Calibri" charset="0"/>
              </a:rPr>
              <a:t>(also adding is faster than multiplying)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04801" y="3792217"/>
          <a:ext cx="8610600" cy="567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Equation" r:id="rId4" imgW="3276600" imgH="215900" progId="Equation.3">
                  <p:embed/>
                </p:oleObj>
              </mc:Choice>
              <mc:Fallback>
                <p:oleObj name="Equation" r:id="rId4" imgW="3276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3792217"/>
                        <a:ext cx="8610600" cy="567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Language Modeling Toolkits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SRILM</a:t>
            </a:r>
          </a:p>
          <a:p>
            <a:pPr lvl="1" eaLnBrk="1" hangingPunct="1"/>
            <a:r>
              <a:rPr lang="en-US" sz="3200" dirty="0">
                <a:latin typeface="Calibri" charset="0"/>
                <a:hlinkClick r:id="rId3"/>
              </a:rPr>
              <a:t>http://www.speech.sri.com/projects/srilm</a:t>
            </a:r>
            <a:r>
              <a:rPr lang="en-US" sz="3200" dirty="0" smtClean="0">
                <a:latin typeface="Calibri" charset="0"/>
                <a:hlinkClick r:id="rId3"/>
              </a:rPr>
              <a:t>/</a:t>
            </a:r>
            <a:endParaRPr lang="en-US" sz="3200" dirty="0" smtClean="0">
              <a:latin typeface="Calibri" charset="0"/>
            </a:endParaRPr>
          </a:p>
          <a:p>
            <a:r>
              <a:rPr lang="en-US" sz="3600" dirty="0" err="1" smtClean="0">
                <a:latin typeface="Calibri" charset="0"/>
              </a:rPr>
              <a:t>KenLM</a:t>
            </a:r>
            <a:endParaRPr lang="en-US" sz="3600" dirty="0" smtClean="0">
              <a:latin typeface="Calibri" charset="0"/>
            </a:endParaRPr>
          </a:p>
          <a:p>
            <a:pPr lvl="1" eaLnBrk="1" hangingPunct="1"/>
            <a:r>
              <a:rPr lang="en-US" sz="3200" dirty="0" smtClean="0">
                <a:latin typeface="Calibri" charset="0"/>
                <a:hlinkClick r:id="rId4"/>
              </a:rPr>
              <a:t>https://kheafield.com/code/kenlm/</a:t>
            </a:r>
            <a:endParaRPr lang="en-US" sz="3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Google N-Gram </a:t>
            </a:r>
            <a:r>
              <a:rPr lang="en-US" dirty="0" smtClean="0"/>
              <a:t>Release, August 2006</a:t>
            </a:r>
            <a:endParaRPr lang="en-US" dirty="0"/>
          </a:p>
        </p:txBody>
      </p:sp>
      <p:pic>
        <p:nvPicPr>
          <p:cNvPr id="2" name="Picture 1" descr="ngram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1391879"/>
          </a:xfrm>
          <a:prstGeom prst="rect">
            <a:avLst/>
          </a:prstGeom>
        </p:spPr>
      </p:pic>
      <p:pic>
        <p:nvPicPr>
          <p:cNvPr id="3" name="Picture 2" descr="ngram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0430"/>
            <a:ext cx="9144000" cy="826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7460" y="29849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Google N-Gram Release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incoming 92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incubator 99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independent 794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index 223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indication 72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solidFill>
                  <a:srgbClr val="333333"/>
                </a:solidFill>
                <a:latin typeface="Courier" charset="0"/>
              </a:rPr>
              <a:t>serve </a:t>
            </a: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as the indicator 120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indicators 45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indispensable 111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indispensible 40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solidFill>
                  <a:srgbClr val="333333"/>
                </a:solidFill>
                <a:latin typeface="Courier" charset="0"/>
              </a:rPr>
              <a:t>serve as the individual 234</a:t>
            </a:r>
          </a:p>
        </p:txBody>
      </p:sp>
      <p:sp>
        <p:nvSpPr>
          <p:cNvPr id="129028" name="TextBox 4"/>
          <p:cNvSpPr txBox="1">
            <a:spLocks noChangeArrowheads="1"/>
          </p:cNvSpPr>
          <p:nvPr/>
        </p:nvSpPr>
        <p:spPr bwMode="auto">
          <a:xfrm>
            <a:off x="152400" y="4629150"/>
            <a:ext cx="86642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3"/>
              </a:rPr>
              <a:t>http://googleresearch.blogspot.com/2006/08/all-our-n-gram-are-belong-to-you.html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06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Google Book N-grams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http://ngrams.googlelabs.com/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Estimating N-gram Probabilities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9942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Evaluation and Perplexity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8616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Evaluation: How good is our model?</a:t>
            </a:r>
            <a:endParaRPr 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Does our language model prefer good sentences to bad ones?</a:t>
            </a:r>
          </a:p>
          <a:p>
            <a:pPr lvl="1"/>
            <a:r>
              <a:rPr lang="en-US" dirty="0" smtClean="0"/>
              <a:t>Assign higher probability to “</a:t>
            </a:r>
            <a:r>
              <a:rPr lang="en-US" altLang="ja-JP" dirty="0" smtClean="0"/>
              <a:t>real” or “frequently observed” sentences </a:t>
            </a:r>
          </a:p>
          <a:p>
            <a:pPr lvl="2"/>
            <a:r>
              <a:rPr lang="en-US" altLang="ja-JP" dirty="0" smtClean="0"/>
              <a:t>Than “ungrammatical” or “rarely observed” sentences?</a:t>
            </a:r>
          </a:p>
          <a:p>
            <a:r>
              <a:rPr lang="en-US" dirty="0" smtClean="0"/>
              <a:t>We train parameters of our model on a </a:t>
            </a:r>
            <a:r>
              <a:rPr lang="en-US" b="1" dirty="0" smtClean="0">
                <a:solidFill>
                  <a:srgbClr val="008000"/>
                </a:solidFill>
              </a:rPr>
              <a:t>training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test the model’s performance on data we haven’t seen.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008000"/>
                </a:solidFill>
              </a:rPr>
              <a:t>test set </a:t>
            </a:r>
            <a:r>
              <a:rPr lang="en-US" dirty="0" smtClean="0"/>
              <a:t>is an unseen dataset that is different from our training set, totally unused.</a:t>
            </a:r>
          </a:p>
          <a:p>
            <a:pPr lvl="1"/>
            <a:r>
              <a:rPr lang="en-US" dirty="0" smtClean="0"/>
              <a:t>An </a:t>
            </a:r>
            <a:r>
              <a:rPr lang="en-US" b="1" dirty="0" smtClean="0">
                <a:solidFill>
                  <a:srgbClr val="008000"/>
                </a:solidFill>
              </a:rPr>
              <a:t>evaluation metric </a:t>
            </a:r>
            <a:r>
              <a:rPr lang="en-US" dirty="0" smtClean="0"/>
              <a:t>tells us how well our model does on the test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on the 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can’t allow test sentences into the training set</a:t>
            </a:r>
          </a:p>
          <a:p>
            <a:r>
              <a:rPr lang="en-US" dirty="0" smtClean="0"/>
              <a:t>We will assign it an artificially high probability when we set it in the test set</a:t>
            </a:r>
          </a:p>
          <a:p>
            <a:r>
              <a:rPr lang="en-US" dirty="0" smtClean="0"/>
              <a:t>“Training on the test set”</a:t>
            </a:r>
          </a:p>
          <a:p>
            <a:r>
              <a:rPr lang="en-US" dirty="0" smtClean="0"/>
              <a:t>Bad science!</a:t>
            </a:r>
          </a:p>
          <a:p>
            <a:r>
              <a:rPr lang="en-US" dirty="0" smtClean="0"/>
              <a:t>And violates the honor code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5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648200" cy="1905000"/>
          </a:xfrm>
        </p:spPr>
        <p:txBody>
          <a:bodyPr/>
          <a:lstStyle/>
          <a:p>
            <a:r>
              <a:rPr lang="en-US" sz="4400" dirty="0" smtClean="0"/>
              <a:t>Basic Text Processing</a:t>
            </a:r>
            <a:endParaRPr lang="en-US" sz="4400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latin typeface="Calibri" charset="0"/>
              </a:rPr>
              <a:t>Word </a:t>
            </a:r>
            <a:r>
              <a:rPr lang="en-US" sz="3600" dirty="0">
                <a:solidFill>
                  <a:srgbClr val="A4001D"/>
                </a:solidFill>
                <a:latin typeface="Calibri" charset="0"/>
              </a:rPr>
              <a:t>tokenization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95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Extrinsic evaluation of N-gram models</a:t>
            </a:r>
            <a:endParaRPr lang="en-US" dirty="0"/>
          </a:p>
        </p:txBody>
      </p:sp>
      <p:sp>
        <p:nvSpPr>
          <p:cNvPr id="1331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Best evaluation for comparing models A and B</a:t>
            </a:r>
          </a:p>
          <a:p>
            <a:pPr lvl="1"/>
            <a:r>
              <a:rPr lang="en-US" sz="2400" dirty="0" smtClean="0"/>
              <a:t>Put each model in a task</a:t>
            </a:r>
          </a:p>
          <a:p>
            <a:pPr lvl="2"/>
            <a:r>
              <a:rPr lang="en-US" sz="2400" dirty="0" smtClean="0"/>
              <a:t> spelling corrector, speech recognizer, MT system</a:t>
            </a:r>
          </a:p>
          <a:p>
            <a:pPr lvl="1"/>
            <a:r>
              <a:rPr lang="en-US" sz="2400" dirty="0" smtClean="0"/>
              <a:t>Run the task, get an accuracy for A and for B</a:t>
            </a:r>
          </a:p>
          <a:p>
            <a:pPr lvl="2"/>
            <a:r>
              <a:rPr lang="en-US" sz="2400" dirty="0" smtClean="0"/>
              <a:t>How many misspelled words corrected properly</a:t>
            </a:r>
          </a:p>
          <a:p>
            <a:pPr lvl="2"/>
            <a:r>
              <a:rPr lang="en-US" sz="2400" dirty="0" smtClean="0"/>
              <a:t>How many words translated correctly</a:t>
            </a:r>
          </a:p>
          <a:p>
            <a:pPr lvl="1"/>
            <a:r>
              <a:rPr lang="en-US" sz="2400" dirty="0" smtClean="0"/>
              <a:t>Compare accuracy for A and 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308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Difficulty of extrinsic (in-vivo) evaluation of  N-gram models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 charset="0"/>
              </a:rPr>
              <a:t>Extrinsic evaluation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 charset="0"/>
              </a:rPr>
              <a:t>Time-consuming; can take days or weeks</a:t>
            </a:r>
            <a:endParaRPr lang="en-US" sz="24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 charset="0"/>
              </a:rPr>
              <a:t>So</a:t>
            </a:r>
            <a:endParaRPr lang="en-US" sz="2800" dirty="0">
              <a:latin typeface="Calibri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Sometimes use </a:t>
            </a:r>
            <a:r>
              <a:rPr lang="en-US" sz="2400" b="1" dirty="0" smtClean="0">
                <a:solidFill>
                  <a:srgbClr val="A50021"/>
                </a:solidFill>
                <a:latin typeface="Calibri"/>
                <a:cs typeface="Calibri"/>
              </a:rPr>
              <a:t>intrinsic</a:t>
            </a:r>
            <a:r>
              <a:rPr lang="en-US" sz="2400" dirty="0" smtClean="0">
                <a:latin typeface="Calibri"/>
                <a:cs typeface="Calibri"/>
              </a:rPr>
              <a:t> evaluation: </a:t>
            </a:r>
            <a:r>
              <a:rPr lang="en-US" sz="2400" b="1" dirty="0" smtClean="0">
                <a:latin typeface="Calibri"/>
                <a:cs typeface="Calibri"/>
              </a:rPr>
              <a:t>perplexity</a:t>
            </a:r>
            <a:endParaRPr lang="en-US" sz="2400" b="1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Bad approximation 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unless </a:t>
            </a:r>
            <a:r>
              <a:rPr lang="en-US" sz="2400" dirty="0">
                <a:latin typeface="Calibri"/>
                <a:cs typeface="Calibri"/>
              </a:rPr>
              <a:t>the test data looks </a:t>
            </a:r>
            <a:r>
              <a:rPr lang="en-US" sz="2400" b="1" dirty="0">
                <a:latin typeface="Calibri"/>
                <a:cs typeface="Calibri"/>
              </a:rPr>
              <a:t>just</a:t>
            </a:r>
            <a:r>
              <a:rPr lang="en-US" sz="2400" dirty="0">
                <a:latin typeface="Calibri"/>
                <a:cs typeface="Calibri"/>
              </a:rPr>
              <a:t> like the training data</a:t>
            </a:r>
          </a:p>
          <a:p>
            <a:pPr lvl="2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So </a:t>
            </a:r>
            <a:r>
              <a:rPr lang="en-US" sz="2400" b="1" dirty="0" smtClean="0">
                <a:latin typeface="Calibri"/>
                <a:cs typeface="Calibri"/>
              </a:rPr>
              <a:t>generally </a:t>
            </a:r>
            <a:r>
              <a:rPr lang="en-US" sz="2400" b="1" dirty="0">
                <a:latin typeface="Calibri"/>
                <a:cs typeface="Calibri"/>
              </a:rPr>
              <a:t>only useful in pilot </a:t>
            </a:r>
            <a:r>
              <a:rPr lang="en-US" sz="2400" b="1" dirty="0" smtClean="0">
                <a:latin typeface="Calibri"/>
                <a:cs typeface="Calibri"/>
              </a:rPr>
              <a:t>experiments</a:t>
            </a:r>
            <a:endParaRPr lang="en-US" sz="2400" b="1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But is helpful to think about.</a:t>
            </a:r>
          </a:p>
        </p:txBody>
      </p:sp>
    </p:spTree>
    <p:extLst>
      <p:ext uri="{BB962C8B-B14F-4D97-AF65-F5344CB8AC3E}">
        <p14:creationId xmlns:p14="http://schemas.microsoft.com/office/powerpoint/2010/main" val="105654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 smtClean="0"/>
              <a:t>Intuition of Perplexity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/>
                <a:ea typeface="ＭＳ Ｐゴシック" charset="0"/>
                <a:cs typeface="Calibri"/>
              </a:rPr>
              <a:t>The Shannon Game: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How well can we predict the next word?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latin typeface="Calibri"/>
                <a:ea typeface="ＭＳ Ｐゴシック" charset="0"/>
                <a:cs typeface="Calibri"/>
              </a:rPr>
              <a:t>Unigrams are terrible at this game.  (Why?</a:t>
            </a: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A better model of a text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Calibri"/>
                <a:ea typeface="ＭＳ Ｐゴシック" charset="0"/>
                <a:cs typeface="Calibri"/>
              </a:rPr>
              <a:t> is one which assigns a higher probability to the word that actually occurs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46200" y="2190750"/>
            <a:ext cx="45720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I always order pizza with cheese and ____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The 33</a:t>
            </a:r>
            <a:r>
              <a:rPr lang="en-US" sz="1800" baseline="30000" dirty="0" smtClean="0">
                <a:solidFill>
                  <a:srgbClr val="FF0000"/>
                </a:solidFill>
                <a:latin typeface="Calibri"/>
                <a:cs typeface="Calibri"/>
              </a:rPr>
              <a:t>rd</a:t>
            </a:r>
            <a:r>
              <a:rPr lang="en-US" sz="1800" dirty="0" smtClean="0">
                <a:solidFill>
                  <a:srgbClr val="FF0000"/>
                </a:solidFill>
                <a:latin typeface="Calibri"/>
                <a:cs typeface="Calibri"/>
              </a:rPr>
              <a:t> President of the US was ____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I saw a ____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096000" y="1276350"/>
            <a:ext cx="1828800" cy="255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 smtClean="0"/>
              <a:t>mushrooms 0.1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p</a:t>
            </a:r>
            <a:r>
              <a:rPr lang="en-US" sz="1600" dirty="0" smtClean="0"/>
              <a:t>epperoni 0.1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</a:t>
            </a:r>
            <a:r>
              <a:rPr lang="en-US" sz="1600" dirty="0" smtClean="0"/>
              <a:t>nchovies 0.01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f</a:t>
            </a:r>
            <a:r>
              <a:rPr lang="en-US" sz="1600" dirty="0" smtClean="0"/>
              <a:t>ried rice 0.0001</a:t>
            </a:r>
            <a:endParaRPr lang="en-US" sz="1600" dirty="0"/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….</a:t>
            </a:r>
          </a:p>
          <a:p>
            <a:pPr eaLnBrk="1" hangingPunct="1">
              <a:spcBef>
                <a:spcPct val="50000"/>
              </a:spcBef>
            </a:pPr>
            <a:r>
              <a:rPr lang="en-US" sz="1600" dirty="0"/>
              <a:t>a</a:t>
            </a:r>
            <a:r>
              <a:rPr lang="en-US" sz="1600" dirty="0" smtClean="0"/>
              <a:t>nd 1e</a:t>
            </a:r>
            <a:r>
              <a:rPr lang="en-US" sz="1600" dirty="0"/>
              <a:t>-100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791200" y="1352550"/>
            <a:ext cx="304800" cy="2362200"/>
          </a:xfrm>
          <a:prstGeom prst="leftBrace">
            <a:avLst>
              <a:gd name="adj1" fmla="val 75000"/>
              <a:gd name="adj2" fmla="val 3935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Perplexity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000256"/>
            <a:ext cx="4267200" cy="313925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Perplexity </a:t>
            </a:r>
            <a:r>
              <a:rPr lang="en-US" sz="2000" dirty="0">
                <a:latin typeface="Calibri" charset="0"/>
              </a:rPr>
              <a:t>is the </a:t>
            </a:r>
            <a:r>
              <a:rPr lang="en-US" sz="2000" dirty="0" smtClean="0">
                <a:latin typeface="Calibri" charset="0"/>
              </a:rPr>
              <a:t>inverse probability </a:t>
            </a:r>
            <a:r>
              <a:rPr lang="en-US" sz="2000" dirty="0">
                <a:latin typeface="Calibri" charset="0"/>
              </a:rPr>
              <a:t>of the test </a:t>
            </a:r>
            <a:r>
              <a:rPr lang="en-US" sz="2000" dirty="0" smtClean="0">
                <a:latin typeface="Calibri" charset="0"/>
              </a:rPr>
              <a:t>set, normalized </a:t>
            </a:r>
            <a:r>
              <a:rPr lang="en-US" sz="2000" dirty="0">
                <a:latin typeface="Calibri" charset="0"/>
              </a:rPr>
              <a:t>by the number of words</a:t>
            </a:r>
            <a:r>
              <a:rPr lang="en-US" sz="2000" dirty="0" smtClean="0">
                <a:latin typeface="Calibri" charset="0"/>
              </a:rPr>
              <a:t>:</a:t>
            </a:r>
            <a:endParaRPr lang="en-US" sz="2000" dirty="0">
              <a:latin typeface="Calibri" charset="0"/>
            </a:endParaRPr>
          </a:p>
          <a:p>
            <a:pPr eaLnBrk="1" hangingPunct="1"/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                                               Chain </a:t>
            </a:r>
            <a:r>
              <a:rPr lang="en-US" sz="2000" dirty="0">
                <a:latin typeface="Calibri" charset="0"/>
              </a:rPr>
              <a:t>rule:</a:t>
            </a:r>
          </a:p>
          <a:p>
            <a:pPr marL="0" indent="0">
              <a:buNone/>
            </a:pPr>
            <a:endParaRPr lang="en-US" sz="2000" dirty="0">
              <a:latin typeface="Calibri" charset="0"/>
            </a:endParaRPr>
          </a:p>
          <a:p>
            <a:pPr marL="0" indent="0" eaLnBrk="1" hangingPunct="1">
              <a:buNone/>
            </a:pPr>
            <a:r>
              <a:rPr lang="en-US" sz="2000" dirty="0" smtClean="0">
                <a:latin typeface="Calibri" charset="0"/>
              </a:rPr>
              <a:t>                                              For </a:t>
            </a:r>
            <a:r>
              <a:rPr lang="en-US" sz="2000" dirty="0">
                <a:latin typeface="Calibri" charset="0"/>
              </a:rPr>
              <a:t>bigrams</a:t>
            </a:r>
            <a:r>
              <a:rPr lang="en-US" sz="2000" dirty="0" smtClean="0">
                <a:latin typeface="Calibri" charset="0"/>
              </a:rPr>
              <a:t>:</a:t>
            </a:r>
            <a:endParaRPr lang="en-US" sz="2000" dirty="0">
              <a:latin typeface="Calibri" charset="0"/>
            </a:endParaRPr>
          </a:p>
        </p:txBody>
      </p:sp>
      <p:pic>
        <p:nvPicPr>
          <p:cNvPr id="137221" name="Picture 5" descr="p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2140" y="3181350"/>
            <a:ext cx="253746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2" name="Picture 6" descr="pp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3186" y="4095750"/>
            <a:ext cx="2249424" cy="72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4769220"/>
            <a:ext cx="69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/>
                <a:cs typeface="Calibri"/>
              </a:rPr>
              <a:t>Minimizing perplexity is the same as maximizing </a:t>
            </a:r>
            <a:r>
              <a:rPr lang="en-US" sz="1800" b="1" dirty="0" smtClean="0">
                <a:latin typeface="Calibri"/>
                <a:cs typeface="Calibri"/>
              </a:rPr>
              <a:t>probability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00150"/>
            <a:ext cx="7848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 charset="0"/>
              </a:rPr>
              <a:t>The best language model is one that best predicts an unseen test set</a:t>
            </a:r>
          </a:p>
          <a:p>
            <a:pPr lvl="1"/>
            <a:r>
              <a:rPr lang="en-US" dirty="0" smtClean="0">
                <a:latin typeface="Calibri" charset="0"/>
              </a:rPr>
              <a:t>Gives the highest P(sentence)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361810" y="1581150"/>
          <a:ext cx="274026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Equation" r:id="rId6" imgW="2159000" imgH="1320800" progId="Equation.3">
                  <p:embed/>
                </p:oleObj>
              </mc:Choice>
              <mc:Fallback>
                <p:oleObj name="Equation" r:id="rId6" imgW="2159000" imgH="1320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61810" y="1581150"/>
                        <a:ext cx="2740269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28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Perplexity as branching factor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Let’s suppose a sentence consisting of random digits</a:t>
            </a:r>
          </a:p>
          <a:p>
            <a:pPr eaLnBrk="1" hangingPunct="1"/>
            <a:r>
              <a:rPr lang="en-US" dirty="0" smtClean="0">
                <a:latin typeface="Calibri" charset="0"/>
              </a:rPr>
              <a:t>What is the perplexity of this sentence according to a model that assign P=1/10 to each digit?</a:t>
            </a:r>
          </a:p>
        </p:txBody>
      </p:sp>
      <p:pic>
        <p:nvPicPr>
          <p:cNvPr id="141316" name="Picture 4" descr="per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5276" y="2952750"/>
            <a:ext cx="2894844" cy="207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678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Lower perplexity = better model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lvl="3" eaLnBrk="1" hangingPunct="1">
              <a:buFont typeface="Wingdings" charset="2"/>
              <a:buNone/>
            </a:pPr>
            <a:endParaRPr lang="en-US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Training 38 million words, test 1.5 million words, WSJ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685800" y="2647950"/>
          <a:ext cx="73914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/>
                <a:gridCol w="1847850"/>
                <a:gridCol w="1847850"/>
                <a:gridCol w="1847850"/>
              </a:tblGrid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N-gram Order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Unigram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Bigram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Trigram</a:t>
                      </a:r>
                      <a:endParaRPr lang="en-US" sz="3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Perplexity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962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170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109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Evaluation and Perplexity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78359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Generalization and zeros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52621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Shannon Visualization Method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3962400" cy="3200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Calibri" charset="0"/>
              </a:rPr>
              <a:t>Choose </a:t>
            </a:r>
            <a:r>
              <a:rPr lang="en-US" sz="1800" dirty="0">
                <a:latin typeface="Calibri" charset="0"/>
              </a:rPr>
              <a:t>a random </a:t>
            </a:r>
            <a:r>
              <a:rPr lang="en-US" sz="1800" dirty="0" smtClean="0">
                <a:latin typeface="Calibri" charset="0"/>
              </a:rPr>
              <a:t>bigram </a:t>
            </a:r>
          </a:p>
          <a:p>
            <a:pPr marL="0" indent="0" eaLnBrk="1" hangingPunct="1">
              <a:buNone/>
            </a:pPr>
            <a:r>
              <a:rPr lang="en-US" sz="1800" dirty="0" smtClean="0">
                <a:latin typeface="Calibri" charset="0"/>
              </a:rPr>
              <a:t>     (&lt;</a:t>
            </a:r>
            <a:r>
              <a:rPr lang="en-US" sz="1800" dirty="0">
                <a:latin typeface="Calibri" charset="0"/>
              </a:rPr>
              <a:t>s&gt;, </a:t>
            </a:r>
            <a:r>
              <a:rPr lang="en-US" sz="1800" dirty="0" smtClean="0">
                <a:latin typeface="Calibri" charset="0"/>
              </a:rPr>
              <a:t>w) </a:t>
            </a:r>
            <a:r>
              <a:rPr lang="en-US" sz="1800" dirty="0">
                <a:latin typeface="Calibri" charset="0"/>
              </a:rPr>
              <a:t>according to its probability</a:t>
            </a:r>
          </a:p>
          <a:p>
            <a:pPr eaLnBrk="1" hangingPunct="1"/>
            <a:r>
              <a:rPr lang="en-US" sz="1800" dirty="0">
                <a:latin typeface="Calibri" charset="0"/>
              </a:rPr>
              <a:t>Now choose a random </a:t>
            </a:r>
            <a:r>
              <a:rPr lang="en-US" sz="1800" dirty="0" smtClean="0">
                <a:latin typeface="Calibri" charset="0"/>
              </a:rPr>
              <a:t>bigram        </a:t>
            </a:r>
            <a:r>
              <a:rPr lang="en-US" sz="1800" dirty="0">
                <a:latin typeface="Calibri" charset="0"/>
              </a:rPr>
              <a:t>(w, x) according to its probability</a:t>
            </a:r>
          </a:p>
          <a:p>
            <a:pPr eaLnBrk="1" hangingPunct="1"/>
            <a:r>
              <a:rPr lang="en-US" sz="1800" dirty="0">
                <a:latin typeface="Calibri" charset="0"/>
              </a:rPr>
              <a:t>And so on until we choose &lt;/s&gt;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Then string the words </a:t>
            </a:r>
            <a:r>
              <a:rPr lang="en-US" sz="1800" dirty="0" smtClean="0">
                <a:latin typeface="Calibri" charset="0"/>
              </a:rPr>
              <a:t>together</a:t>
            </a:r>
            <a:endParaRPr lang="en-US" sz="1800" dirty="0">
              <a:solidFill>
                <a:srgbClr val="A50021"/>
              </a:solidFill>
              <a:latin typeface="Calibri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38600" y="1504950"/>
            <a:ext cx="52578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&lt;s&gt; I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I</a:t>
            </a:r>
            <a:r>
              <a:rPr lang="en-US" sz="1800" dirty="0" smtClean="0">
                <a:latin typeface="Courier"/>
                <a:cs typeface="Courier"/>
              </a:rPr>
              <a:t> want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want</a:t>
            </a:r>
            <a:r>
              <a:rPr lang="en-US" sz="1800" dirty="0" smtClean="0">
                <a:latin typeface="Courier"/>
                <a:cs typeface="Courier"/>
              </a:rPr>
              <a:t> to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to</a:t>
            </a:r>
            <a:r>
              <a:rPr lang="en-US" sz="1800" dirty="0" smtClean="0">
                <a:latin typeface="Courier"/>
                <a:cs typeface="Courier"/>
              </a:rPr>
              <a:t> eat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eat</a:t>
            </a:r>
            <a:r>
              <a:rPr lang="en-US" sz="1800" dirty="0" smtClean="0">
                <a:latin typeface="Courier"/>
                <a:cs typeface="Courier"/>
              </a:rPr>
              <a:t> Chinese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    Chinese</a:t>
            </a:r>
            <a:r>
              <a:rPr lang="en-US" sz="1800" dirty="0" smtClean="0">
                <a:latin typeface="Courier"/>
                <a:cs typeface="Courier"/>
              </a:rPr>
              <a:t> food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>
                <a:solidFill>
                  <a:srgbClr val="A50021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A50021"/>
                </a:solidFill>
                <a:latin typeface="Courier"/>
                <a:cs typeface="Courier"/>
              </a:rPr>
              <a:t>                         food </a:t>
            </a:r>
            <a:r>
              <a:rPr lang="en-US" sz="1800" dirty="0" smtClean="0">
                <a:latin typeface="Courier"/>
                <a:cs typeface="Courier"/>
              </a:rPr>
              <a:t> &lt;/s&gt;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800" dirty="0" smtClean="0">
                <a:solidFill>
                  <a:srgbClr val="CC0000"/>
                </a:solidFill>
                <a:latin typeface="Courier"/>
                <a:cs typeface="Courier"/>
              </a:rPr>
              <a:t>I want to eat Chinese food</a:t>
            </a:r>
          </a:p>
          <a:p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5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/>
              <a:t>Approximating Shakespeare</a:t>
            </a:r>
          </a:p>
        </p:txBody>
      </p:sp>
      <p:sp>
        <p:nvSpPr>
          <p:cNvPr id="98307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Calibri" charset="0"/>
              </a:rPr>
              <a:t> 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584989"/>
            <a:ext cx="7463322" cy="301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4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6914"/>
            <a:ext cx="7772400" cy="857250"/>
          </a:xfrm>
        </p:spPr>
        <p:txBody>
          <a:bodyPr/>
          <a:lstStyle/>
          <a:p>
            <a:r>
              <a:rPr lang="en-US" dirty="0" smtClean="0"/>
              <a:t>Text Normalization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14400" y="971550"/>
            <a:ext cx="7772400" cy="3429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Every NLP task needs to do text normalization: 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Segmenting/tokenizing words in running text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Normalizing word formats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800" dirty="0" smtClean="0"/>
              <a:t>Segmenting sentences in running text</a:t>
            </a:r>
            <a:endParaRPr lang="en-US" sz="3200" b="1" dirty="0" smtClean="0"/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sz="2000" b="1" dirty="0">
              <a:latin typeface="Courier" charset="0"/>
            </a:endParaRPr>
          </a:p>
          <a:p>
            <a:pPr>
              <a:lnSpc>
                <a:spcPct val="90000"/>
              </a:lnSpc>
            </a:pPr>
            <a:endParaRPr lang="en-US" sz="1800" b="1" dirty="0">
              <a:latin typeface="Courier" charset="0"/>
            </a:endParaRP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067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Shakespeare as corpus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</a:rPr>
              <a:t>N=884,647 tokens, V=29,066</a:t>
            </a:r>
          </a:p>
          <a:p>
            <a:pPr eaLnBrk="1" hangingPunct="1"/>
            <a:r>
              <a:rPr lang="en-US" sz="3200" dirty="0">
                <a:latin typeface="Calibri" charset="0"/>
              </a:rPr>
              <a:t>Shakespeare produced 300,000 bigram types out of V</a:t>
            </a:r>
            <a:r>
              <a:rPr lang="en-US" sz="3200" baseline="30000" dirty="0">
                <a:latin typeface="Calibri" charset="0"/>
              </a:rPr>
              <a:t>2</a:t>
            </a:r>
            <a:r>
              <a:rPr lang="en-US" sz="3200" dirty="0">
                <a:latin typeface="Calibri" charset="0"/>
              </a:rPr>
              <a:t>= 844 million possible </a:t>
            </a:r>
            <a:r>
              <a:rPr lang="en-US" sz="3200" dirty="0" smtClean="0">
                <a:latin typeface="Calibri" charset="0"/>
              </a:rPr>
              <a:t>bigrams.</a:t>
            </a:r>
          </a:p>
          <a:p>
            <a:pPr lvl="1"/>
            <a:r>
              <a:rPr lang="en-US" sz="2800" dirty="0" smtClean="0">
                <a:latin typeface="Calibri" charset="0"/>
              </a:rPr>
              <a:t>So 99.96</a:t>
            </a:r>
            <a:r>
              <a:rPr lang="en-US" sz="2800" dirty="0">
                <a:latin typeface="Calibri" charset="0"/>
              </a:rPr>
              <a:t>% of the possible bigrams were never seen (have zero entries in the table)</a:t>
            </a:r>
          </a:p>
          <a:p>
            <a:pPr eaLnBrk="1" hangingPunct="1"/>
            <a:r>
              <a:rPr lang="en-US" sz="3200" dirty="0" err="1">
                <a:latin typeface="Calibri" charset="0"/>
              </a:rPr>
              <a:t>Quadrigrams</a:t>
            </a:r>
            <a:r>
              <a:rPr lang="en-US" sz="3200" dirty="0">
                <a:latin typeface="Calibri" charset="0"/>
              </a:rPr>
              <a:t> worse:   What's coming out looks like Shakespeare because it </a:t>
            </a:r>
            <a:r>
              <a:rPr lang="en-US" sz="3200" b="1" i="1" dirty="0">
                <a:latin typeface="Calibri" charset="0"/>
              </a:rPr>
              <a:t>is</a:t>
            </a:r>
            <a:r>
              <a:rPr lang="en-US" sz="3200" dirty="0">
                <a:latin typeface="Calibri" charset="0"/>
              </a:rPr>
              <a:t> Shakespeare</a:t>
            </a:r>
          </a:p>
          <a:p>
            <a:pPr eaLnBrk="1" hangingPunct="1"/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wall street journal is not shakespeare (no offense)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225" y="1504950"/>
            <a:ext cx="8150351" cy="299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3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1066800"/>
          </a:xfrm>
        </p:spPr>
        <p:txBody>
          <a:bodyPr/>
          <a:lstStyle/>
          <a:p>
            <a:r>
              <a:rPr lang="en-US" dirty="0" smtClean="0"/>
              <a:t>Can you guess the author of these random 3-gram sentences?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also point to ninety nine point six billion dollars from two hundred </a:t>
            </a:r>
            <a:r>
              <a:rPr lang="en-US" dirty="0" smtClean="0"/>
              <a:t>four </a:t>
            </a:r>
            <a:r>
              <a:rPr lang="en-US" dirty="0"/>
              <a:t>oh six three percent of the rates of interest stores as Mexico and gram Brazil on market conditions </a:t>
            </a:r>
            <a:endParaRPr lang="en-US" dirty="0" smtClean="0"/>
          </a:p>
          <a:p>
            <a:r>
              <a:rPr lang="en-US" dirty="0"/>
              <a:t>This shall forbid it should be branded, if renown made it empty. </a:t>
            </a:r>
            <a:endParaRPr lang="en-US" dirty="0" smtClean="0"/>
          </a:p>
          <a:p>
            <a:r>
              <a:rPr lang="en-US" dirty="0"/>
              <a:t>“You are uniformly charming!” cried he, with a smile of associating and now and then I bowed and they perceived a chaise and four to wish for.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perils of </a:t>
            </a:r>
            <a:r>
              <a:rPr lang="en-US" dirty="0" err="1"/>
              <a:t>overfitting</a:t>
            </a:r>
            <a:endParaRPr lang="en-US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N-grams only work well for word prediction if the test corpus looks like the training corpus</a:t>
            </a:r>
          </a:p>
          <a:p>
            <a:pPr lvl="1" eaLnBrk="1" hangingPunct="1"/>
            <a:r>
              <a:rPr lang="en-US" sz="2800" dirty="0">
                <a:latin typeface="Calibri" charset="0"/>
              </a:rPr>
              <a:t>In real life, it often doesn’t</a:t>
            </a:r>
          </a:p>
          <a:p>
            <a:pPr lvl="1" eaLnBrk="1" hangingPunct="1"/>
            <a:r>
              <a:rPr lang="en-US" sz="2800" dirty="0">
                <a:latin typeface="Calibri" charset="0"/>
              </a:rPr>
              <a:t>We need to train robust </a:t>
            </a:r>
            <a:r>
              <a:rPr lang="en-US" sz="2800" dirty="0" smtClean="0">
                <a:latin typeface="Calibri" charset="0"/>
              </a:rPr>
              <a:t>models</a:t>
            </a:r>
            <a:r>
              <a:rPr lang="en-US" sz="2800" dirty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</a:rPr>
              <a:t>that generalize!</a:t>
            </a:r>
          </a:p>
          <a:p>
            <a:pPr lvl="1" eaLnBrk="1" hangingPunct="1"/>
            <a:r>
              <a:rPr lang="en-US" sz="2800" dirty="0" smtClean="0">
                <a:latin typeface="Calibri" charset="0"/>
              </a:rPr>
              <a:t>One kind of generalization: Zeros!</a:t>
            </a:r>
          </a:p>
          <a:p>
            <a:pPr lvl="2"/>
            <a:r>
              <a:rPr lang="en-US" sz="2800" dirty="0" smtClean="0">
                <a:latin typeface="Calibri" charset="0"/>
              </a:rPr>
              <a:t>Things that don’t ever occur in the training set</a:t>
            </a:r>
          </a:p>
          <a:p>
            <a:pPr lvl="3"/>
            <a:r>
              <a:rPr lang="en-US" sz="2800" dirty="0" smtClean="0">
                <a:latin typeface="Calibri" charset="0"/>
              </a:rPr>
              <a:t>But occur in the test set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charset="0"/>
                <a:ea typeface="ＭＳ Ｐゴシック" charset="0"/>
                <a:cs typeface="ＭＳ Ｐゴシック" charset="0"/>
              </a:rPr>
              <a:t>Zeros</a:t>
            </a:r>
            <a:endParaRPr lang="en-US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39890"/>
            <a:ext cx="51054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Training set: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allegations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reports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claims</a:t>
            </a: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request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en-US" sz="3200" dirty="0">
              <a:latin typeface="Calibri"/>
              <a:ea typeface="ＭＳ Ｐゴシック" charset="0"/>
              <a:cs typeface="Calibri"/>
            </a:endParaRPr>
          </a:p>
          <a:p>
            <a:pPr marL="457200" lvl="1" indent="0">
              <a:lnSpc>
                <a:spcPct val="70000"/>
              </a:lnSpc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P(“offer” | denied the) = 0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  <a:buFont typeface="Wingdings" charset="0"/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58267" y="1123950"/>
            <a:ext cx="4419600" cy="403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Test set</a:t>
            </a:r>
          </a:p>
          <a:p>
            <a:pPr marL="457200" lvl="1" indent="0">
              <a:lnSpc>
                <a:spcPct val="70000"/>
              </a:lnSpc>
              <a:buFont typeface="Times" charset="0"/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offer</a:t>
            </a:r>
          </a:p>
          <a:p>
            <a:pPr marL="457200" lvl="1" indent="0">
              <a:lnSpc>
                <a:spcPct val="70000"/>
              </a:lnSpc>
              <a:buFont typeface="Times" charset="0"/>
              <a:buNone/>
            </a:pPr>
            <a:r>
              <a:rPr lang="en-US" sz="3200" dirty="0" smtClean="0">
                <a:latin typeface="Calibri"/>
                <a:ea typeface="ＭＳ Ｐゴシック" charset="0"/>
                <a:cs typeface="Calibri"/>
              </a:rPr>
              <a:t>… denied the loan</a:t>
            </a:r>
          </a:p>
        </p:txBody>
      </p:sp>
    </p:spTree>
    <p:extLst>
      <p:ext uri="{BB962C8B-B14F-4D97-AF65-F5344CB8AC3E}">
        <p14:creationId xmlns:p14="http://schemas.microsoft.com/office/powerpoint/2010/main" val="6944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probability bigrams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Bigrams with zero probability</a:t>
            </a:r>
          </a:p>
          <a:p>
            <a:pPr lvl="1"/>
            <a:r>
              <a:rPr lang="en-US" dirty="0" smtClean="0"/>
              <a:t>mean that we will assign 0 probability to the test set!</a:t>
            </a:r>
          </a:p>
          <a:p>
            <a:r>
              <a:rPr lang="en-US" dirty="0" smtClean="0"/>
              <a:t>And hence we cannot compute perplexity (can’t divide by 0)!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Generalization and zeros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88266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Smoothing: Add-one (Laplace) smoothing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27586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The intuition of smoothing (from Dan Klein)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39890"/>
            <a:ext cx="8229600" cy="4038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sz="1800" dirty="0" smtClean="0">
                <a:latin typeface="Calibri"/>
                <a:ea typeface="ＭＳ Ｐゴシック" charset="0"/>
                <a:cs typeface="Calibri"/>
              </a:rPr>
              <a:t>When we have sparse statistics: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  <a:buFont typeface="Wingdings" charset="0"/>
              <a:buNone/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r>
              <a:rPr lang="en-US" sz="1800" dirty="0" smtClean="0">
                <a:latin typeface="Calibri"/>
                <a:ea typeface="ＭＳ Ｐゴシック" charset="0"/>
                <a:cs typeface="Calibri"/>
              </a:rPr>
              <a:t>Steal probability mass to generalize better</a:t>
            </a:r>
            <a:endParaRPr lang="en-US" sz="18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70000"/>
              </a:lnSpc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sz="14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447800" y="1428750"/>
            <a:ext cx="2438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P(w | denied the)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3 allegations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2 reports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 claims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 request</a:t>
            </a:r>
          </a:p>
          <a:p>
            <a:pPr eaLnBrk="1" hangingPunct="1"/>
            <a:endParaRPr lang="en-US" sz="400" dirty="0">
              <a:latin typeface="Calibri"/>
              <a:cs typeface="Calibri"/>
            </a:endParaRP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7 total</a:t>
            </a:r>
          </a:p>
        </p:txBody>
      </p:sp>
      <p:sp>
        <p:nvSpPr>
          <p:cNvPr id="64541" name="Text Box 30"/>
          <p:cNvSpPr txBox="1">
            <a:spLocks noChangeArrowheads="1"/>
          </p:cNvSpPr>
          <p:nvPr/>
        </p:nvSpPr>
        <p:spPr bwMode="auto">
          <a:xfrm>
            <a:off x="1524000" y="3333750"/>
            <a:ext cx="243840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P(w | denied the)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2.5 allegations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1.5 reports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0.5 claims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0.5 request</a:t>
            </a: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</a:t>
            </a:r>
            <a:r>
              <a:rPr lang="en-US" sz="1600" dirty="0">
                <a:solidFill>
                  <a:srgbClr val="CC0000"/>
                </a:solidFill>
                <a:latin typeface="Calibri"/>
                <a:cs typeface="Calibri"/>
              </a:rPr>
              <a:t>2 other</a:t>
            </a:r>
          </a:p>
          <a:p>
            <a:pPr eaLnBrk="1" hangingPunct="1"/>
            <a:endParaRPr lang="en-US" sz="400" dirty="0">
              <a:latin typeface="Calibri"/>
              <a:cs typeface="Calibri"/>
            </a:endParaRPr>
          </a:p>
          <a:p>
            <a:pPr eaLnBrk="1" hangingPunct="1"/>
            <a:r>
              <a:rPr lang="en-US" sz="1600" dirty="0">
                <a:latin typeface="Calibri"/>
                <a:cs typeface="Calibri"/>
              </a:rPr>
              <a:t>  7 total</a:t>
            </a:r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4724400" y="1123950"/>
            <a:ext cx="3962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 rot="16200000">
            <a:off x="4305300" y="1847850"/>
            <a:ext cx="1524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 rot="16200000">
            <a:off x="4991100" y="207645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reports</a:t>
            </a:r>
          </a:p>
        </p:txBody>
      </p:sp>
      <p:sp>
        <p:nvSpPr>
          <p:cNvPr id="44" name="Rectangle 17"/>
          <p:cNvSpPr>
            <a:spLocks noChangeArrowheads="1"/>
          </p:cNvSpPr>
          <p:nvPr/>
        </p:nvSpPr>
        <p:spPr bwMode="auto">
          <a:xfrm rot="16200000">
            <a:off x="5676900" y="23050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claims</a:t>
            </a:r>
          </a:p>
        </p:txBody>
      </p:sp>
      <p:sp>
        <p:nvSpPr>
          <p:cNvPr id="45" name="Text Box 18"/>
          <p:cNvSpPr txBox="1">
            <a:spLocks noChangeArrowheads="1"/>
          </p:cNvSpPr>
          <p:nvPr/>
        </p:nvSpPr>
        <p:spPr bwMode="auto">
          <a:xfrm rot="16200000">
            <a:off x="6423025" y="2052638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attack</a:t>
            </a:r>
          </a:p>
        </p:txBody>
      </p:sp>
      <p:sp>
        <p:nvSpPr>
          <p:cNvPr id="46" name="Rectangle 19"/>
          <p:cNvSpPr>
            <a:spLocks noChangeArrowheads="1"/>
          </p:cNvSpPr>
          <p:nvPr/>
        </p:nvSpPr>
        <p:spPr bwMode="auto">
          <a:xfrm rot="16200000">
            <a:off x="6134100" y="23050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request</a:t>
            </a:r>
          </a:p>
        </p:txBody>
      </p:sp>
      <p:sp>
        <p:nvSpPr>
          <p:cNvPr id="47" name="Text Box 20"/>
          <p:cNvSpPr txBox="1">
            <a:spLocks noChangeArrowheads="1"/>
          </p:cNvSpPr>
          <p:nvPr/>
        </p:nvSpPr>
        <p:spPr bwMode="auto">
          <a:xfrm rot="16200000">
            <a:off x="6804025" y="20605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man</a:t>
            </a:r>
          </a:p>
        </p:txBody>
      </p:sp>
      <p:sp>
        <p:nvSpPr>
          <p:cNvPr id="48" name="Text Box 21"/>
          <p:cNvSpPr txBox="1">
            <a:spLocks noChangeArrowheads="1"/>
          </p:cNvSpPr>
          <p:nvPr/>
        </p:nvSpPr>
        <p:spPr bwMode="auto">
          <a:xfrm rot="16200000">
            <a:off x="7185025" y="20605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outcome</a:t>
            </a:r>
          </a:p>
        </p:txBody>
      </p:sp>
      <p:sp>
        <p:nvSpPr>
          <p:cNvPr id="49" name="Text Box 22"/>
          <p:cNvSpPr txBox="1">
            <a:spLocks noChangeArrowheads="1"/>
          </p:cNvSpPr>
          <p:nvPr/>
        </p:nvSpPr>
        <p:spPr bwMode="auto">
          <a:xfrm>
            <a:off x="8001000" y="21145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4724400" y="3333750"/>
            <a:ext cx="39624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auto">
          <a:xfrm rot="16200000">
            <a:off x="4305300" y="4057650"/>
            <a:ext cx="1524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 rot="16200000">
            <a:off x="4991100" y="4286250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 rot="16200000">
            <a:off x="5676900" y="45148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 rot="16200000">
            <a:off x="634682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attack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 rot="16200000">
            <a:off x="6134100" y="4514850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200"/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 rot="16200000">
            <a:off x="675957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man</a:t>
            </a:r>
          </a:p>
        </p:txBody>
      </p:sp>
      <p:sp>
        <p:nvSpPr>
          <p:cNvPr id="57" name="Text Box 12"/>
          <p:cNvSpPr txBox="1">
            <a:spLocks noChangeArrowheads="1"/>
          </p:cNvSpPr>
          <p:nvPr/>
        </p:nvSpPr>
        <p:spPr bwMode="auto">
          <a:xfrm rot="16200000">
            <a:off x="7216775" y="4194175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outcome</a:t>
            </a:r>
          </a:p>
        </p:txBody>
      </p:sp>
      <p:sp>
        <p:nvSpPr>
          <p:cNvPr id="58" name="Text Box 13"/>
          <p:cNvSpPr txBox="1">
            <a:spLocks noChangeArrowheads="1"/>
          </p:cNvSpPr>
          <p:nvPr/>
        </p:nvSpPr>
        <p:spPr bwMode="auto">
          <a:xfrm>
            <a:off x="8001000" y="43243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59" name="Rectangle 23"/>
          <p:cNvSpPr>
            <a:spLocks noChangeArrowheads="1"/>
          </p:cNvSpPr>
          <p:nvPr/>
        </p:nvSpPr>
        <p:spPr bwMode="auto">
          <a:xfrm rot="16200000">
            <a:off x="4419600" y="4171950"/>
            <a:ext cx="12954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 rot="16200000">
            <a:off x="5105400" y="4400550"/>
            <a:ext cx="838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reports</a:t>
            </a:r>
          </a:p>
        </p:txBody>
      </p:sp>
      <p:sp>
        <p:nvSpPr>
          <p:cNvPr id="61" name="Rectangle 25"/>
          <p:cNvSpPr>
            <a:spLocks noChangeArrowheads="1"/>
          </p:cNvSpPr>
          <p:nvPr/>
        </p:nvSpPr>
        <p:spPr bwMode="auto">
          <a:xfrm rot="16200000">
            <a:off x="5753100" y="4591050"/>
            <a:ext cx="457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claims</a:t>
            </a:r>
          </a:p>
        </p:txBody>
      </p:sp>
      <p:sp>
        <p:nvSpPr>
          <p:cNvPr id="62" name="Rectangle 26"/>
          <p:cNvSpPr>
            <a:spLocks noChangeArrowheads="1"/>
          </p:cNvSpPr>
          <p:nvPr/>
        </p:nvSpPr>
        <p:spPr bwMode="auto">
          <a:xfrm rot="16200000">
            <a:off x="6210300" y="4591050"/>
            <a:ext cx="457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request</a:t>
            </a:r>
          </a:p>
        </p:txBody>
      </p:sp>
      <p:sp>
        <p:nvSpPr>
          <p:cNvPr id="63" name="Rectangle 27"/>
          <p:cNvSpPr>
            <a:spLocks noChangeArrowheads="1"/>
          </p:cNvSpPr>
          <p:nvPr/>
        </p:nvSpPr>
        <p:spPr bwMode="auto">
          <a:xfrm rot="16200000">
            <a:off x="68580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64" name="Rectangle 28"/>
          <p:cNvSpPr>
            <a:spLocks noChangeArrowheads="1"/>
          </p:cNvSpPr>
          <p:nvPr/>
        </p:nvSpPr>
        <p:spPr bwMode="auto">
          <a:xfrm rot="16200000">
            <a:off x="73152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65" name="Rectangle 29"/>
          <p:cNvSpPr>
            <a:spLocks noChangeArrowheads="1"/>
          </p:cNvSpPr>
          <p:nvPr/>
        </p:nvSpPr>
        <p:spPr bwMode="auto">
          <a:xfrm rot="16200000">
            <a:off x="7772400" y="4781550"/>
            <a:ext cx="76200" cy="381000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936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110"/>
            <a:ext cx="7162800" cy="968440"/>
          </a:xfrm>
        </p:spPr>
        <p:txBody>
          <a:bodyPr/>
          <a:lstStyle/>
          <a:p>
            <a:pPr eaLnBrk="1" hangingPunct="1"/>
            <a:r>
              <a:rPr lang="en-US" dirty="0" smtClean="0"/>
              <a:t>Add-one estimation</a:t>
            </a:r>
            <a:endParaRPr 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Also called </a:t>
            </a:r>
            <a:r>
              <a:rPr lang="en-US" sz="2800" dirty="0" smtClean="0">
                <a:latin typeface="Calibri" charset="0"/>
              </a:rPr>
              <a:t>Laplace smoothing</a:t>
            </a:r>
          </a:p>
          <a:p>
            <a:pPr eaLnBrk="1" hangingPunct="1"/>
            <a:r>
              <a:rPr lang="en-US" sz="2800" dirty="0" smtClean="0">
                <a:latin typeface="Calibri" charset="0"/>
              </a:rPr>
              <a:t>Pretend we saw each word one more time than we did</a:t>
            </a:r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Just add one to all the counts!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MLE estimate: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 smtClean="0">
                <a:latin typeface="Calibri" charset="0"/>
              </a:rPr>
              <a:t>Add-1 estimate</a:t>
            </a:r>
            <a:r>
              <a:rPr lang="en-US" sz="2800" dirty="0">
                <a:latin typeface="Calibri" charset="0"/>
              </a:rPr>
              <a:t>:</a:t>
            </a:r>
          </a:p>
          <a:p>
            <a:pPr eaLnBrk="1" hangingPunct="1"/>
            <a:endParaRPr lang="en-US" sz="2800" dirty="0">
              <a:latin typeface="Calibri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038600" y="2871787"/>
          <a:ext cx="37211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871787"/>
                        <a:ext cx="37211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921125" y="4090988"/>
          <a:ext cx="4249738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Equation" r:id="rId6" imgW="1841500" imgH="431800" progId="Equation.3">
                  <p:embed/>
                </p:oleObj>
              </mc:Choice>
              <mc:Fallback>
                <p:oleObj name="Equation" r:id="rId6" imgW="1841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4090988"/>
                        <a:ext cx="4249738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37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words?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I do uh main- mainly business data processing</a:t>
            </a:r>
          </a:p>
          <a:p>
            <a:pPr lvl="1"/>
            <a:r>
              <a:rPr lang="en-US" sz="2400" dirty="0" smtClean="0"/>
              <a:t>Fragments, filled pauses</a:t>
            </a:r>
            <a:endParaRPr lang="en-US" sz="2400" dirty="0"/>
          </a:p>
          <a:p>
            <a:r>
              <a:rPr lang="en-US" sz="2800" dirty="0" smtClean="0"/>
              <a:t>Seuss’s </a:t>
            </a:r>
            <a:r>
              <a:rPr lang="en-US" sz="2800" dirty="0" smtClean="0">
                <a:solidFill>
                  <a:srgbClr val="FF0000"/>
                </a:solidFill>
              </a:rPr>
              <a:t>cat </a:t>
            </a:r>
            <a:r>
              <a:rPr lang="en-US" sz="2800" dirty="0" smtClean="0"/>
              <a:t>in the hat is different from other</a:t>
            </a:r>
            <a:r>
              <a:rPr lang="en-US" sz="2800" dirty="0" smtClean="0">
                <a:solidFill>
                  <a:srgbClr val="FF0000"/>
                </a:solidFill>
              </a:rPr>
              <a:t> cats! </a:t>
            </a:r>
            <a:endParaRPr lang="en-US" sz="2800" dirty="0"/>
          </a:p>
          <a:p>
            <a:pPr lvl="1"/>
            <a:r>
              <a:rPr lang="en-US" sz="2400" b="1" dirty="0" smtClean="0"/>
              <a:t>Lemma</a:t>
            </a:r>
            <a:r>
              <a:rPr lang="en-US" sz="2400" dirty="0"/>
              <a:t>: </a:t>
            </a:r>
            <a:r>
              <a:rPr lang="en-US" sz="2400" dirty="0" smtClean="0"/>
              <a:t>same </a:t>
            </a:r>
            <a:r>
              <a:rPr lang="en-US" sz="2400" dirty="0"/>
              <a:t>stem, </a:t>
            </a:r>
            <a:r>
              <a:rPr lang="en-US" sz="2400" dirty="0" smtClean="0"/>
              <a:t>part </a:t>
            </a:r>
            <a:r>
              <a:rPr lang="en-US" sz="2400" dirty="0"/>
              <a:t>of speech, </a:t>
            </a:r>
            <a:r>
              <a:rPr lang="en-US" sz="2400" dirty="0" smtClean="0"/>
              <a:t>rough word </a:t>
            </a:r>
            <a:r>
              <a:rPr lang="en-US" sz="2400" dirty="0"/>
              <a:t>sense</a:t>
            </a:r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cat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cats </a:t>
            </a:r>
            <a:r>
              <a:rPr lang="en-US" sz="2000" dirty="0"/>
              <a:t>= same lemma</a:t>
            </a:r>
          </a:p>
          <a:p>
            <a:pPr lvl="1"/>
            <a:r>
              <a:rPr lang="en-US" sz="2400" b="1" dirty="0" err="1"/>
              <a:t>Wordform</a:t>
            </a:r>
            <a:r>
              <a:rPr lang="en-US" sz="2400" dirty="0"/>
              <a:t>: the full inflected surface </a:t>
            </a:r>
            <a:r>
              <a:rPr lang="en-US" sz="2400" dirty="0" smtClean="0"/>
              <a:t>form</a:t>
            </a:r>
            <a:endParaRPr lang="en-US" sz="2400" dirty="0"/>
          </a:p>
          <a:p>
            <a:pPr lvl="2"/>
            <a:r>
              <a:rPr lang="en-US" sz="2000" dirty="0" smtClean="0">
                <a:solidFill>
                  <a:srgbClr val="FF0000"/>
                </a:solidFill>
              </a:rPr>
              <a:t>cat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cats </a:t>
            </a:r>
            <a:r>
              <a:rPr lang="en-US" sz="2000" dirty="0"/>
              <a:t>= different </a:t>
            </a:r>
            <a:r>
              <a:rPr lang="en-US" sz="2000" dirty="0" err="1" smtClean="0"/>
              <a:t>wordforms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791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Maximum Likelihood Estimates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534400" cy="3657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Calibri" charset="0"/>
              </a:rPr>
              <a:t>The maximum likelihood </a:t>
            </a:r>
            <a:r>
              <a:rPr lang="en-US" sz="2000" dirty="0" smtClean="0">
                <a:latin typeface="Calibri" charset="0"/>
              </a:rPr>
              <a:t>estimate</a:t>
            </a:r>
          </a:p>
          <a:p>
            <a:pPr lvl="1"/>
            <a:r>
              <a:rPr lang="en-US" sz="1800" dirty="0" smtClean="0">
                <a:latin typeface="Calibri" charset="0"/>
              </a:rPr>
              <a:t>of </a:t>
            </a:r>
            <a:r>
              <a:rPr lang="en-US" sz="1800" dirty="0">
                <a:latin typeface="Calibri" charset="0"/>
              </a:rPr>
              <a:t>some parameter of a model M from a training set T</a:t>
            </a:r>
          </a:p>
          <a:p>
            <a:pPr lvl="1" eaLnBrk="1" hangingPunct="1"/>
            <a:r>
              <a:rPr lang="en-US" sz="1800" dirty="0" smtClean="0">
                <a:latin typeface="Calibri" charset="0"/>
              </a:rPr>
              <a:t>maximizes </a:t>
            </a:r>
            <a:r>
              <a:rPr lang="en-US" sz="1800" dirty="0">
                <a:latin typeface="Calibri" charset="0"/>
              </a:rPr>
              <a:t>the likelihood of the training set T given the model M</a:t>
            </a:r>
          </a:p>
          <a:p>
            <a:pPr eaLnBrk="1" hangingPunct="1"/>
            <a:r>
              <a:rPr lang="en-US" sz="2000" dirty="0">
                <a:latin typeface="Calibri" charset="0"/>
              </a:rPr>
              <a:t>Suppose the word </a:t>
            </a:r>
            <a:r>
              <a:rPr lang="en-US" sz="2000" dirty="0" smtClean="0">
                <a:latin typeface="Calibri" charset="0"/>
              </a:rPr>
              <a:t>“bagel” occurs </a:t>
            </a:r>
            <a:r>
              <a:rPr lang="en-US" sz="2000" dirty="0">
                <a:latin typeface="Calibri" charset="0"/>
              </a:rPr>
              <a:t>400 times in a corpus of a million </a:t>
            </a:r>
            <a:r>
              <a:rPr lang="en-US" sz="2000" dirty="0" smtClean="0">
                <a:latin typeface="Calibri" charset="0"/>
              </a:rPr>
              <a:t>words</a:t>
            </a:r>
          </a:p>
          <a:p>
            <a:pPr eaLnBrk="1" hangingPunct="1"/>
            <a:r>
              <a:rPr lang="en-US" sz="2000" dirty="0" smtClean="0">
                <a:latin typeface="Calibri" charset="0"/>
              </a:rPr>
              <a:t>What </a:t>
            </a:r>
            <a:r>
              <a:rPr lang="en-US" sz="2000" dirty="0">
                <a:latin typeface="Calibri" charset="0"/>
              </a:rPr>
              <a:t>is the probability that a random word from some other text will be </a:t>
            </a:r>
            <a:r>
              <a:rPr lang="en-US" sz="2000" dirty="0" smtClean="0">
                <a:latin typeface="Calibri" charset="0"/>
              </a:rPr>
              <a:t>“bagel”?</a:t>
            </a:r>
            <a:endParaRPr lang="en-US" sz="2000" dirty="0">
              <a:latin typeface="Calibri" charset="0"/>
            </a:endParaRPr>
          </a:p>
          <a:p>
            <a:pPr eaLnBrk="1" hangingPunct="1"/>
            <a:r>
              <a:rPr lang="en-US" sz="2000" dirty="0">
                <a:latin typeface="Calibri" charset="0"/>
              </a:rPr>
              <a:t>MLE estimate is 400/</a:t>
            </a:r>
            <a:r>
              <a:rPr lang="en-US" sz="2000" dirty="0" smtClean="0">
                <a:latin typeface="Calibri" charset="0"/>
              </a:rPr>
              <a:t>1,000,000 </a:t>
            </a:r>
            <a:r>
              <a:rPr lang="en-US" sz="2000" dirty="0">
                <a:latin typeface="Calibri" charset="0"/>
              </a:rPr>
              <a:t>= .</a:t>
            </a:r>
            <a:r>
              <a:rPr lang="en-US" sz="2000" dirty="0" smtClean="0">
                <a:latin typeface="Calibri" charset="0"/>
              </a:rPr>
              <a:t>0004</a:t>
            </a:r>
            <a:endParaRPr lang="en-US" sz="20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This may be a bad estimate for some other corpus</a:t>
            </a:r>
          </a:p>
          <a:p>
            <a:pPr lvl="1"/>
            <a:r>
              <a:rPr lang="en-US" sz="1800" dirty="0">
                <a:latin typeface="Calibri" charset="0"/>
              </a:rPr>
              <a:t>But it is the </a:t>
            </a:r>
            <a:r>
              <a:rPr lang="en-US" sz="1800" b="1" dirty="0">
                <a:latin typeface="Calibri" charset="0"/>
              </a:rPr>
              <a:t>estimate</a:t>
            </a:r>
            <a:r>
              <a:rPr lang="en-US" sz="1800" dirty="0">
                <a:latin typeface="Calibri" charset="0"/>
              </a:rPr>
              <a:t> that makes it </a:t>
            </a:r>
            <a:r>
              <a:rPr lang="en-US" sz="1800" b="1" dirty="0">
                <a:latin typeface="Calibri" charset="0"/>
              </a:rPr>
              <a:t>most likely</a:t>
            </a:r>
            <a:r>
              <a:rPr lang="en-US" sz="1800" dirty="0">
                <a:latin typeface="Calibri" charset="0"/>
              </a:rPr>
              <a:t> that </a:t>
            </a:r>
            <a:r>
              <a:rPr lang="en-US" sz="1800" dirty="0" smtClean="0">
                <a:latin typeface="Calibri" charset="0"/>
              </a:rPr>
              <a:t>“bagel” </a:t>
            </a:r>
            <a:r>
              <a:rPr lang="en-US" sz="1800" dirty="0">
                <a:latin typeface="Calibri" charset="0"/>
              </a:rPr>
              <a:t>will occur 400 times in a million word corpus.</a:t>
            </a: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Berkeley Restaurant Corpus: Laplace smoothed bigram counts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addone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81150"/>
            <a:ext cx="924560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6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Laplace-smoothed bigrams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4" descr="addon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22510"/>
            <a:ext cx="5486400" cy="1173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aplac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647950"/>
            <a:ext cx="8568505" cy="231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83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Reconstituted counts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4" descr="addone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23950"/>
            <a:ext cx="5715848" cy="10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326524"/>
            <a:ext cx="8534400" cy="28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89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6263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Compare with raw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bigram counts</a:t>
            </a:r>
          </a:p>
        </p:txBody>
      </p:sp>
      <p:pic>
        <p:nvPicPr>
          <p:cNvPr id="5" name="Picture 4" descr="be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42" y="819150"/>
            <a:ext cx="615725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aplac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07678"/>
            <a:ext cx="6400800" cy="213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3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Add-1 estimation is a blunt instrument</a:t>
            </a:r>
            <a:endParaRPr lang="en-US" dirty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Calibri" charset="0"/>
              </a:rPr>
              <a:t>So add-1 isn’t used </a:t>
            </a:r>
            <a:r>
              <a:rPr lang="en-US" sz="2400" dirty="0">
                <a:latin typeface="Calibri" charset="0"/>
              </a:rPr>
              <a:t>for N-</a:t>
            </a:r>
            <a:r>
              <a:rPr lang="en-US" sz="2400" dirty="0" smtClean="0">
                <a:latin typeface="Calibri" charset="0"/>
              </a:rPr>
              <a:t>grams: </a:t>
            </a:r>
          </a:p>
          <a:p>
            <a:pPr lvl="1"/>
            <a:r>
              <a:rPr lang="en-US" sz="2000" dirty="0" smtClean="0">
                <a:latin typeface="Calibri" charset="0"/>
              </a:rPr>
              <a:t>We’ll see better </a:t>
            </a:r>
            <a:r>
              <a:rPr lang="en-US" sz="2000" dirty="0">
                <a:latin typeface="Calibri" charset="0"/>
              </a:rPr>
              <a:t>methods</a:t>
            </a:r>
          </a:p>
          <a:p>
            <a:pPr eaLnBrk="1" hangingPunct="1"/>
            <a:r>
              <a:rPr lang="en-US" sz="2400" dirty="0" smtClean="0">
                <a:latin typeface="Calibri" charset="0"/>
              </a:rPr>
              <a:t>But add-1 is used </a:t>
            </a:r>
            <a:r>
              <a:rPr lang="en-US" sz="2400" dirty="0">
                <a:latin typeface="Calibri" charset="0"/>
              </a:rPr>
              <a:t>to smooth other </a:t>
            </a:r>
            <a:r>
              <a:rPr lang="en-US" sz="2400" dirty="0" smtClean="0">
                <a:latin typeface="Calibri" charset="0"/>
              </a:rPr>
              <a:t>NLP models</a:t>
            </a:r>
          </a:p>
          <a:p>
            <a:pPr lvl="1"/>
            <a:r>
              <a:rPr lang="en-US" sz="2400" dirty="0" smtClean="0">
                <a:latin typeface="Calibri" charset="0"/>
              </a:rPr>
              <a:t>For text classification </a:t>
            </a:r>
            <a:endParaRPr lang="en-US" sz="2400" dirty="0">
              <a:latin typeface="Calibri" charset="0"/>
            </a:endParaRPr>
          </a:p>
          <a:p>
            <a:pPr lvl="1" eaLnBrk="1" hangingPunct="1"/>
            <a:r>
              <a:rPr lang="en-US" sz="2400" dirty="0" smtClean="0">
                <a:latin typeface="Calibri" charset="0"/>
              </a:rPr>
              <a:t>In domains </a:t>
            </a:r>
            <a:r>
              <a:rPr lang="en-US" sz="2400" dirty="0">
                <a:latin typeface="Calibri" charset="0"/>
              </a:rPr>
              <a:t>where the number of zeros isn’t so huge.</a:t>
            </a:r>
          </a:p>
        </p:txBody>
      </p:sp>
    </p:spTree>
    <p:extLst>
      <p:ext uri="{BB962C8B-B14F-4D97-AF65-F5344CB8AC3E}">
        <p14:creationId xmlns:p14="http://schemas.microsoft.com/office/powerpoint/2010/main" val="12190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Smoothing: Add-one (Laplace) smoothing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/>
              <a:t/>
            </a:r>
            <a:br>
              <a:rPr sz="4400"/>
            </a:br>
            <a:r>
              <a:rPr lang="en-US" sz="4400"/>
              <a:t>Language Modeling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51330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Interpolation, </a:t>
            </a:r>
            <a:r>
              <a:rPr lang="en-US" sz="3200" dirty="0" err="1" smtClean="0">
                <a:solidFill>
                  <a:srgbClr val="A50021"/>
                </a:solidFill>
                <a:latin typeface="Calibri" charset="0"/>
              </a:rPr>
              <a:t>Backoff</a:t>
            </a:r>
            <a:r>
              <a:rPr lang="en-US" sz="3200" dirty="0" smtClean="0">
                <a:solidFill>
                  <a:srgbClr val="A50021"/>
                </a:solidFill>
                <a:latin typeface="Calibri" charset="0"/>
              </a:rPr>
              <a:t>, and Web-Scale LMs</a:t>
            </a:r>
            <a:endParaRPr lang="en-US" sz="3200" dirty="0"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sz="4400" dirty="0"/>
              <a:t/>
            </a:r>
            <a:br>
              <a:rPr sz="4400" dirty="0"/>
            </a:br>
            <a:r>
              <a:rPr lang="en-US" sz="4400" dirty="0"/>
              <a:t>Language Modeling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7883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Backoff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and Interpolation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52550"/>
            <a:ext cx="8534400" cy="3657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0"/>
              </a:rPr>
              <a:t>Sometimes it helps to use </a:t>
            </a:r>
            <a:r>
              <a:rPr lang="en-US" b="1" dirty="0" smtClean="0">
                <a:ea typeface="ＭＳ Ｐゴシック" charset="0"/>
              </a:rPr>
              <a:t>less</a:t>
            </a:r>
            <a:r>
              <a:rPr lang="en-US" dirty="0" smtClean="0">
                <a:ea typeface="ＭＳ Ｐゴシック" charset="0"/>
              </a:rPr>
              <a:t> context</a:t>
            </a:r>
            <a:endParaRPr lang="en-US" altLang="ja-JP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</a:t>
            </a:r>
            <a:r>
              <a:rPr lang="en-US" dirty="0" smtClean="0">
                <a:ea typeface="ＭＳ Ｐゴシック" charset="0"/>
              </a:rPr>
              <a:t>ondition </a:t>
            </a:r>
            <a:r>
              <a:rPr lang="en-US" dirty="0">
                <a:ea typeface="ＭＳ Ｐゴシック" charset="0"/>
              </a:rPr>
              <a:t>on </a:t>
            </a:r>
            <a:r>
              <a:rPr lang="en-US" dirty="0" smtClean="0">
                <a:ea typeface="ＭＳ Ｐゴシック" charset="0"/>
              </a:rPr>
              <a:t>less context for contexts you haven’</a:t>
            </a:r>
            <a:r>
              <a:rPr lang="en-US" altLang="ja-JP" dirty="0" smtClean="0">
                <a:ea typeface="ＭＳ Ｐゴシック" charset="0"/>
              </a:rPr>
              <a:t>t </a:t>
            </a:r>
            <a:r>
              <a:rPr lang="en-US" altLang="ja-JP" dirty="0">
                <a:ea typeface="ＭＳ Ｐゴシック" charset="0"/>
              </a:rPr>
              <a:t>learned much about </a:t>
            </a:r>
            <a:endParaRPr lang="en-US" b="1" dirty="0">
              <a:ea typeface="ＭＳ Ｐゴシック" charset="0"/>
            </a:endParaRPr>
          </a:p>
          <a:p>
            <a:pPr eaLnBrk="1" hangingPunct="1"/>
            <a:r>
              <a:rPr lang="en-US" b="1" dirty="0" err="1">
                <a:ea typeface="ＭＳ Ｐゴシック" charset="0"/>
              </a:rPr>
              <a:t>Backoff</a:t>
            </a:r>
            <a:r>
              <a:rPr lang="en-US" b="1" dirty="0">
                <a:ea typeface="ＭＳ Ｐゴシック" charset="0"/>
              </a:rPr>
              <a:t>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use </a:t>
            </a:r>
            <a:r>
              <a:rPr lang="en-US" dirty="0">
                <a:ea typeface="ＭＳ Ｐゴシック" charset="0"/>
              </a:rPr>
              <a:t>trigram if you have </a:t>
            </a:r>
            <a:r>
              <a:rPr lang="en-US" dirty="0" smtClean="0">
                <a:ea typeface="ＭＳ Ｐゴシック" charset="0"/>
              </a:rPr>
              <a:t>good evidence,</a:t>
            </a:r>
          </a:p>
          <a:p>
            <a:pPr lvl="1"/>
            <a:r>
              <a:rPr lang="en-US" dirty="0" smtClean="0">
                <a:ea typeface="ＭＳ Ｐゴシック" charset="0"/>
              </a:rPr>
              <a:t>otherwise </a:t>
            </a:r>
            <a:r>
              <a:rPr lang="en-US" dirty="0">
                <a:ea typeface="ＭＳ Ｐゴシック" charset="0"/>
              </a:rPr>
              <a:t>bigram, otherwise unigram</a:t>
            </a:r>
          </a:p>
          <a:p>
            <a:pPr eaLnBrk="1" hangingPunct="1"/>
            <a:r>
              <a:rPr lang="en-US" b="1" dirty="0">
                <a:ea typeface="ＭＳ Ｐゴシック" charset="0"/>
              </a:rPr>
              <a:t>Interpolation: </a:t>
            </a:r>
            <a:endParaRPr lang="en-US" b="1" dirty="0" smtClean="0">
              <a:ea typeface="ＭＳ Ｐゴシック" charset="0"/>
            </a:endParaRPr>
          </a:p>
          <a:p>
            <a:pPr lvl="1"/>
            <a:r>
              <a:rPr lang="en-US" dirty="0" smtClean="0">
                <a:ea typeface="ＭＳ Ｐゴシック" charset="0"/>
              </a:rPr>
              <a:t>mix unigram, bigram, trigram</a:t>
            </a:r>
          </a:p>
          <a:p>
            <a:pPr lvl="1"/>
            <a:endParaRPr lang="en-US" dirty="0" smtClean="0">
              <a:ea typeface="ＭＳ Ｐゴシック" charset="0"/>
            </a:endParaRPr>
          </a:p>
          <a:p>
            <a:r>
              <a:rPr lang="en-US" dirty="0" smtClean="0">
                <a:ea typeface="ＭＳ Ｐゴシック" charset="0"/>
              </a:rPr>
              <a:t>Interpolation works better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50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Interpolation</a:t>
            </a:r>
            <a:endParaRPr lang="en-US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52550"/>
            <a:ext cx="8534400" cy="333375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 charset="0"/>
              </a:rPr>
              <a:t>Simple interpolation</a:t>
            </a:r>
          </a:p>
          <a:p>
            <a:pPr eaLnBrk="1" hangingPunct="1"/>
            <a:endParaRPr lang="en-US" sz="2800" dirty="0">
              <a:latin typeface="Calibri" charset="0"/>
            </a:endParaRPr>
          </a:p>
          <a:p>
            <a:pPr marL="0" indent="0" eaLnBrk="1" hangingPunct="1">
              <a:buNone/>
            </a:pPr>
            <a:endParaRPr lang="en-US" sz="2800" dirty="0">
              <a:latin typeface="Calibri" charset="0"/>
            </a:endParaRPr>
          </a:p>
          <a:p>
            <a:pPr eaLnBrk="1" hangingPunct="1"/>
            <a:r>
              <a:rPr lang="en-US" sz="2800" dirty="0">
                <a:latin typeface="Calibri" charset="0"/>
              </a:rPr>
              <a:t>Lambdas conditional on context: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949271"/>
            <a:ext cx="3657600" cy="991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interp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486150"/>
            <a:ext cx="4992027" cy="142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076244"/>
            <a:ext cx="1331728" cy="81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11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10688</TotalTime>
  <Words>4694</Words>
  <Application>Microsoft Macintosh PowerPoint</Application>
  <PresentationFormat>On-screen Show (16:9)</PresentationFormat>
  <Paragraphs>1069</Paragraphs>
  <Slides>115</Slides>
  <Notes>87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9" baseType="lpstr">
      <vt:lpstr>Calibri</vt:lpstr>
      <vt:lpstr>Calibri (Headings)</vt:lpstr>
      <vt:lpstr>Courier</vt:lpstr>
      <vt:lpstr>Lucida Sans</vt:lpstr>
      <vt:lpstr>ＭＳ Ｐゴシック</vt:lpstr>
      <vt:lpstr>Symbol</vt:lpstr>
      <vt:lpstr>Tahoma</vt:lpstr>
      <vt:lpstr>Times</vt:lpstr>
      <vt:lpstr>Verdana</vt:lpstr>
      <vt:lpstr>Wingdings</vt:lpstr>
      <vt:lpstr>华文黑体</vt:lpstr>
      <vt:lpstr>Arial</vt:lpstr>
      <vt:lpstr>NLP-jurafsky</vt:lpstr>
      <vt:lpstr>Equation</vt:lpstr>
      <vt:lpstr>Basic Text Processing</vt:lpstr>
      <vt:lpstr>Regular Expressions: Negation in Disjunction</vt:lpstr>
      <vt:lpstr>Role of Regular Expressions</vt:lpstr>
      <vt:lpstr>Hearst Patterns</vt:lpstr>
      <vt:lpstr>PowerPoint Presentation</vt:lpstr>
      <vt:lpstr>Unix utility: grep</vt:lpstr>
      <vt:lpstr>Basic Text Processing</vt:lpstr>
      <vt:lpstr>Text Normalization</vt:lpstr>
      <vt:lpstr>How many words?</vt:lpstr>
      <vt:lpstr>How many words?</vt:lpstr>
      <vt:lpstr>How many words?</vt:lpstr>
      <vt:lpstr>Simple Tokenization in UNIX</vt:lpstr>
      <vt:lpstr>The first step: tokenizing</vt:lpstr>
      <vt:lpstr>The second step: sorting</vt:lpstr>
      <vt:lpstr>More counting</vt:lpstr>
      <vt:lpstr>Issues in Tokenization</vt:lpstr>
      <vt:lpstr>Tokenization: language issues</vt:lpstr>
      <vt:lpstr>Tokenization: language issues</vt:lpstr>
      <vt:lpstr>Word Tokenization in Chinese</vt:lpstr>
      <vt:lpstr>Maximum Matching Word Segmentation Algorithm</vt:lpstr>
      <vt:lpstr>Max-match segmentation illustration</vt:lpstr>
      <vt:lpstr>Basic Text Processing</vt:lpstr>
      <vt:lpstr>Basic Text Processing</vt:lpstr>
      <vt:lpstr>Normalization</vt:lpstr>
      <vt:lpstr>Case folding</vt:lpstr>
      <vt:lpstr>Lemmatization</vt:lpstr>
      <vt:lpstr>Morphology</vt:lpstr>
      <vt:lpstr>Stemming</vt:lpstr>
      <vt:lpstr>Porter’s algorithm The most common English stemmer</vt:lpstr>
      <vt:lpstr>Viewing morphology in a corpus Why only strip –ing if there is a vowel?</vt:lpstr>
      <vt:lpstr>Viewing morphology in a corpus Why only strip –ing if there is a vowel?</vt:lpstr>
      <vt:lpstr>Dealing with complex morphology is sometimes necessary</vt:lpstr>
      <vt:lpstr>Basic Text Processing</vt:lpstr>
      <vt:lpstr>Basic Text Processing</vt:lpstr>
      <vt:lpstr>Sentence Segmentation</vt:lpstr>
      <vt:lpstr>Determining if a word is end-of-sentence: a Decision Tree</vt:lpstr>
      <vt:lpstr>More sophisticated decision tree features</vt:lpstr>
      <vt:lpstr>Implementing Decision Trees</vt:lpstr>
      <vt:lpstr>Decision Trees and other classifiers</vt:lpstr>
      <vt:lpstr> Language Modeling</vt:lpstr>
      <vt:lpstr>Probabilistic Language Models</vt:lpstr>
      <vt:lpstr>Probabilistic Language Modeling</vt:lpstr>
      <vt:lpstr>How to compute P(W)</vt:lpstr>
      <vt:lpstr>Reminder: The Chain Rule</vt:lpstr>
      <vt:lpstr>The Chain Rule applied to compute joint probability of words in sentence</vt:lpstr>
      <vt:lpstr>How to estimate these probabilities</vt:lpstr>
      <vt:lpstr>Markov Assumption</vt:lpstr>
      <vt:lpstr>Markov Assumption</vt:lpstr>
      <vt:lpstr>Simplest case: Unigram model</vt:lpstr>
      <vt:lpstr>Bigram model</vt:lpstr>
      <vt:lpstr>N-gram models</vt:lpstr>
      <vt:lpstr> Language Modeling</vt:lpstr>
      <vt:lpstr> Language Modeling</vt:lpstr>
      <vt:lpstr>Estimating bigram probabilities</vt:lpstr>
      <vt:lpstr>An example</vt:lpstr>
      <vt:lpstr>More examples:  Berkeley Restaurant Project sentences</vt:lpstr>
      <vt:lpstr>Raw bigram counts</vt:lpstr>
      <vt:lpstr>Raw bigram probabilities</vt:lpstr>
      <vt:lpstr>Bigram estimates of sentence probabilities</vt:lpstr>
      <vt:lpstr>What kinds of knowledge?</vt:lpstr>
      <vt:lpstr>Practical Issues</vt:lpstr>
      <vt:lpstr>Language Modeling Toolkits</vt:lpstr>
      <vt:lpstr>Google N-Gram Release, August 2006</vt:lpstr>
      <vt:lpstr>Google N-Gram Release</vt:lpstr>
      <vt:lpstr>Google Book N-grams</vt:lpstr>
      <vt:lpstr> Language Modeling</vt:lpstr>
      <vt:lpstr> Language Modeling</vt:lpstr>
      <vt:lpstr>Evaluation: How good is our model?</vt:lpstr>
      <vt:lpstr>Training on the test set</vt:lpstr>
      <vt:lpstr>Extrinsic evaluation of N-gram models</vt:lpstr>
      <vt:lpstr>Difficulty of extrinsic (in-vivo) evaluation of  N-gram models</vt:lpstr>
      <vt:lpstr>Intuition of Perplexity</vt:lpstr>
      <vt:lpstr>Perplexity</vt:lpstr>
      <vt:lpstr>Perplexity as branching factor</vt:lpstr>
      <vt:lpstr>Lower perplexity = better model</vt:lpstr>
      <vt:lpstr> Language Modeling</vt:lpstr>
      <vt:lpstr> Language Modeling</vt:lpstr>
      <vt:lpstr>The Shannon Visualization Method</vt:lpstr>
      <vt:lpstr>Approximating Shakespeare</vt:lpstr>
      <vt:lpstr>Shakespeare as corpus</vt:lpstr>
      <vt:lpstr>The wall street journal is not shakespeare (no offense)</vt:lpstr>
      <vt:lpstr>Can you guess the author of these random 3-gram sentences?</vt:lpstr>
      <vt:lpstr>The perils of overfitting</vt:lpstr>
      <vt:lpstr>Zeros</vt:lpstr>
      <vt:lpstr>Zero probability bigrams</vt:lpstr>
      <vt:lpstr> Language Modeling</vt:lpstr>
      <vt:lpstr> Language Modeling</vt:lpstr>
      <vt:lpstr>The intuition of smoothing (from Dan Klein)</vt:lpstr>
      <vt:lpstr>Add-one estimation</vt:lpstr>
      <vt:lpstr>Maximum Likelihood Estimates</vt:lpstr>
      <vt:lpstr>Berkeley Restaurant Corpus: Laplace smoothed bigram counts</vt:lpstr>
      <vt:lpstr>Laplace-smoothed bigrams</vt:lpstr>
      <vt:lpstr>Reconstituted counts</vt:lpstr>
      <vt:lpstr>Compare with raw bigram counts</vt:lpstr>
      <vt:lpstr>Add-1 estimation is a blunt instrument</vt:lpstr>
      <vt:lpstr> Language Modeling</vt:lpstr>
      <vt:lpstr> Language Modeling</vt:lpstr>
      <vt:lpstr>Backoff and Interpolation</vt:lpstr>
      <vt:lpstr>Linear Interpolation</vt:lpstr>
      <vt:lpstr>How to set the lambdas?</vt:lpstr>
      <vt:lpstr>Unknown words: Open versus closed vocabulary tasks</vt:lpstr>
      <vt:lpstr>Huge web-scale n-grams</vt:lpstr>
      <vt:lpstr>Smoothing for Web-scale N-grams</vt:lpstr>
      <vt:lpstr>N-gram Smoothing Summary</vt:lpstr>
      <vt:lpstr>Advanced Language Modeling</vt:lpstr>
      <vt:lpstr> Language Modeling</vt:lpstr>
      <vt:lpstr>Language Modeling</vt:lpstr>
      <vt:lpstr>Absolute discounting: just subtract a little from each count</vt:lpstr>
      <vt:lpstr>Absolute Discounting Interpolation</vt:lpstr>
      <vt:lpstr>Kneser-Ney Smoothing I</vt:lpstr>
      <vt:lpstr>Kneser-Ney Smoothing II</vt:lpstr>
      <vt:lpstr>Kneser-Ney Smoothing III</vt:lpstr>
      <vt:lpstr>Kneser-Ney Smoothing IV</vt:lpstr>
      <vt:lpstr>Kneser-Ney Smoothing: Recursive formulation</vt:lpstr>
      <vt:lpstr>Language Modeling</vt:lpstr>
    </vt:vector>
  </TitlesOfParts>
  <Company>Stanford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Callison-Burch, Christopher</cp:lastModifiedBy>
  <cp:revision>159</cp:revision>
  <cp:lastPrinted>2019-01-23T17:40:25Z</cp:lastPrinted>
  <dcterms:created xsi:type="dcterms:W3CDTF">2010-04-19T15:31:24Z</dcterms:created>
  <dcterms:modified xsi:type="dcterms:W3CDTF">2019-01-28T17:55:14Z</dcterms:modified>
</cp:coreProperties>
</file>